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76" r:id="rId2"/>
    <p:sldMasterId id="2147483990" r:id="rId3"/>
    <p:sldMasterId id="2147484002" r:id="rId4"/>
  </p:sldMasterIdLst>
  <p:notesMasterIdLst>
    <p:notesMasterId r:id="rId31"/>
  </p:notesMasterIdLst>
  <p:sldIdLst>
    <p:sldId id="256" r:id="rId5"/>
    <p:sldId id="514" r:id="rId6"/>
    <p:sldId id="515" r:id="rId7"/>
    <p:sldId id="518" r:id="rId8"/>
    <p:sldId id="519" r:id="rId9"/>
    <p:sldId id="520" r:id="rId10"/>
    <p:sldId id="517" r:id="rId11"/>
    <p:sldId id="528" r:id="rId12"/>
    <p:sldId id="523" r:id="rId13"/>
    <p:sldId id="522" r:id="rId14"/>
    <p:sldId id="529" r:id="rId15"/>
    <p:sldId id="530" r:id="rId16"/>
    <p:sldId id="525" r:id="rId17"/>
    <p:sldId id="534" r:id="rId18"/>
    <p:sldId id="557" r:id="rId19"/>
    <p:sldId id="539" r:id="rId20"/>
    <p:sldId id="556" r:id="rId21"/>
    <p:sldId id="536" r:id="rId22"/>
    <p:sldId id="541" r:id="rId23"/>
    <p:sldId id="558" r:id="rId24"/>
    <p:sldId id="542" r:id="rId25"/>
    <p:sldId id="559" r:id="rId26"/>
    <p:sldId id="560" r:id="rId27"/>
    <p:sldId id="561" r:id="rId28"/>
    <p:sldId id="562" r:id="rId29"/>
    <p:sldId id="563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310" autoAdjust="0"/>
    <p:restoredTop sz="86375" autoAdjust="0"/>
  </p:normalViewPr>
  <p:slideViewPr>
    <p:cSldViewPr>
      <p:cViewPr varScale="1">
        <p:scale>
          <a:sx n="54" d="100"/>
          <a:sy n="54" d="100"/>
        </p:scale>
        <p:origin x="-122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760" y="-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0DAAC54F-ED54-4C19-A3C0-DFF49DAE7F74}" type="datetimeFigureOut">
              <a:rPr lang="it-IT"/>
              <a:pPr>
                <a:defRPr/>
              </a:pPr>
              <a:t>23/03/2018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71C75829-3A8B-4129-9EF9-CCDAF485B5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494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981D1B-EABA-4489-B64A-952C2A6244A7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75829-3A8B-4129-9EF9-CCDAF485B569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18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604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E3B312-4DE8-45BF-BB79-A29E12946E35}" type="slidenum">
              <a:rPr lang="it-IT" altLang="it-IT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can mitigate the </a:t>
            </a:r>
            <a:r>
              <a:rPr lang="it-IT" dirty="0" err="1" smtClean="0"/>
              <a:t>parallax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issues</a:t>
            </a:r>
            <a:r>
              <a:rPr lang="it-IT" baseline="0" dirty="0" smtClean="0"/>
              <a:t> via software </a:t>
            </a:r>
            <a:r>
              <a:rPr lang="it-IT" baseline="0" dirty="0" err="1" smtClean="0"/>
              <a:t>using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simple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homographyc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function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knowing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typical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working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distance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allows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determine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trasformation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between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point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acquired</a:t>
            </a:r>
            <a:r>
              <a:rPr lang="it-IT" baseline="0" dirty="0" smtClean="0"/>
              <a:t> by the camera to the display </a:t>
            </a:r>
            <a:r>
              <a:rPr lang="it-IT" baseline="0" dirty="0" err="1" smtClean="0"/>
              <a:t>preserving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perspective</a:t>
            </a:r>
            <a:r>
              <a:rPr lang="it-IT" baseline="0" dirty="0" smtClean="0"/>
              <a:t> on the </a:t>
            </a:r>
            <a:r>
              <a:rPr lang="it-IT" baseline="0" dirty="0" err="1" smtClean="0"/>
              <a:t>homographyc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plane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75829-3A8B-4129-9EF9-CCDAF485B569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67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66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>
              <a:latin typeface="Verdana" pitchFamily="34" charset="0"/>
              <a:cs typeface="+mn-cs"/>
            </a:endParaRPr>
          </a:p>
        </p:txBody>
      </p:sp>
      <p:sp>
        <p:nvSpPr>
          <p:cNvPr id="5" name="Rettangolo 4"/>
          <p:cNvSpPr/>
          <p:nvPr userDrawn="1"/>
        </p:nvSpPr>
        <p:spPr bwMode="auto">
          <a:xfrm>
            <a:off x="-3175" y="6477000"/>
            <a:ext cx="9144000" cy="395288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t-IT" sz="1600" dirty="0">
              <a:latin typeface="Arial" charset="0"/>
            </a:endParaRPr>
          </a:p>
        </p:txBody>
      </p:sp>
      <p:grpSp>
        <p:nvGrpSpPr>
          <p:cNvPr id="6" name="Gruppo 6"/>
          <p:cNvGrpSpPr>
            <a:grpSpLocks/>
          </p:cNvGrpSpPr>
          <p:nvPr userDrawn="1"/>
        </p:nvGrpSpPr>
        <p:grpSpPr bwMode="auto">
          <a:xfrm>
            <a:off x="0" y="0"/>
            <a:ext cx="9161463" cy="762000"/>
            <a:chOff x="-4763" y="-4763"/>
            <a:chExt cx="9162000" cy="762000"/>
          </a:xfrm>
        </p:grpSpPr>
        <p:sp>
          <p:nvSpPr>
            <p:cNvPr id="7" name="Rettangolo 6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>
                <a:latin typeface="Arial" charset="0"/>
              </a:endParaRPr>
            </a:p>
          </p:txBody>
        </p:sp>
        <p:sp>
          <p:nvSpPr>
            <p:cNvPr id="8" name="Rettangolo 7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>
                <a:latin typeface="Arial" charset="0"/>
              </a:endParaRPr>
            </a:p>
          </p:txBody>
        </p:sp>
        <p:sp>
          <p:nvSpPr>
            <p:cNvPr id="9" name="Rettangolo 8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 dirty="0">
                <a:latin typeface="Arial" charset="0"/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050" y="5586413"/>
            <a:ext cx="326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92088"/>
            <a:ext cx="8736013" cy="417512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9100" y="204788"/>
            <a:ext cx="2195513" cy="60007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79388" y="204788"/>
            <a:ext cx="6437312" cy="60007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04788"/>
            <a:ext cx="8736013" cy="3286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79388" y="1022350"/>
            <a:ext cx="8785225" cy="5183188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  <a:endParaRPr lang="it-IT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-3175" y="6605588"/>
            <a:ext cx="9144000" cy="252412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t-IT" sz="1600">
              <a:latin typeface="PrimaSans BT" pitchFamily="34" charset="0"/>
            </a:endParaRPr>
          </a:p>
        </p:txBody>
      </p:sp>
      <p:grpSp>
        <p:nvGrpSpPr>
          <p:cNvPr id="4" name="Gruppo 14"/>
          <p:cNvGrpSpPr>
            <a:grpSpLocks/>
          </p:cNvGrpSpPr>
          <p:nvPr/>
        </p:nvGrpSpPr>
        <p:grpSpPr bwMode="auto">
          <a:xfrm>
            <a:off x="0" y="0"/>
            <a:ext cx="9144000" cy="762000"/>
            <a:chOff x="-4763" y="-4763"/>
            <a:chExt cx="9162000" cy="762000"/>
          </a:xfrm>
        </p:grpSpPr>
        <p:sp>
          <p:nvSpPr>
            <p:cNvPr id="5" name="Rettangolo 4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>
                <a:latin typeface="PrimaSans BT" pitchFamily="34" charset="0"/>
              </a:endParaRPr>
            </a:p>
          </p:txBody>
        </p:sp>
        <p:sp>
          <p:nvSpPr>
            <p:cNvPr id="6" name="Rettangolo 5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>
                <a:latin typeface="PrimaSans BT" pitchFamily="34" charset="0"/>
              </a:endParaRPr>
            </a:p>
          </p:txBody>
        </p:sp>
        <p:sp>
          <p:nvSpPr>
            <p:cNvPr id="7" name="Rettangolo 6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 dirty="0">
                <a:latin typeface="PrimaSans BT" pitchFamily="34" charset="0"/>
              </a:endParaRPr>
            </a:p>
          </p:txBody>
        </p:sp>
      </p:grpSp>
      <p:pic>
        <p:nvPicPr>
          <p:cNvPr id="8" name="Picture 13" descr="SoloOtraspar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975"/>
            <a:ext cx="4175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8532813" y="33338"/>
          <a:ext cx="4683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9" name="Fotografia di Photo Editor " r:id="rId4" imgW="828791" imgH="828791" progId="">
                  <p:embed/>
                </p:oleObj>
              </mc:Choice>
              <mc:Fallback>
                <p:oleObj name="Fotografia di Photo Editor " r:id="rId4" imgW="828791" imgH="82879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3" y="33338"/>
                        <a:ext cx="46831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66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it-IT" sz="18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5586413"/>
            <a:ext cx="32639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92088"/>
            <a:ext cx="8736013" cy="417512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748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98268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752768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389" y="1022351"/>
            <a:ext cx="4316412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22351"/>
            <a:ext cx="4316413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2044396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3271294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318022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15253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852487"/>
            <a:ext cx="3008313" cy="112429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852488"/>
            <a:ext cx="5111751" cy="5662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2014538"/>
            <a:ext cx="3008313" cy="453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4269744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202675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1841123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9101" y="204788"/>
            <a:ext cx="2195513" cy="60007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79388" y="204788"/>
            <a:ext cx="6437312" cy="60007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3526326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04789"/>
            <a:ext cx="8736013" cy="3286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79389" y="1022351"/>
            <a:ext cx="8785225" cy="5183188"/>
          </a:xfrm>
        </p:spPr>
        <p:txBody>
          <a:bodyPr/>
          <a:lstStyle/>
          <a:p>
            <a:pPr lvl="0"/>
            <a:r>
              <a:rPr lang="it-IT" noProof="0" dirty="0" smtClean="0"/>
              <a:t>Fare clic sull'icona per inserire una tabella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2020656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73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10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2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0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09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72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58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77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90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91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52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66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92088"/>
            <a:ext cx="8736013" cy="417512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 bwMode="auto">
          <a:xfrm>
            <a:off x="-3175" y="6477000"/>
            <a:ext cx="9144000" cy="396000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sz="1600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0" y="0"/>
            <a:ext cx="9162000" cy="762000"/>
            <a:chOff x="-4763" y="-4763"/>
            <a:chExt cx="9162000" cy="762000"/>
          </a:xfrm>
        </p:grpSpPr>
        <p:sp>
          <p:nvSpPr>
            <p:cNvPr id="8" name="Rettangolo 7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it-IT" sz="1600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Rettangolo 8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it-IT" sz="1600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" name="Rettangolo 9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it-IT" sz="1600" dirty="0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050" y="5585778"/>
            <a:ext cx="3263900" cy="66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463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5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0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388" y="1022350"/>
            <a:ext cx="4316412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22350"/>
            <a:ext cx="4316413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388" y="1022350"/>
            <a:ext cx="4316412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22350"/>
            <a:ext cx="4316413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8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11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5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8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52487"/>
            <a:ext cx="3008313" cy="112429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852487"/>
            <a:ext cx="5111750" cy="5662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008313" cy="453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8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1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62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9100" y="204788"/>
            <a:ext cx="2195513" cy="60007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79388" y="204788"/>
            <a:ext cx="6437312" cy="60007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04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04788"/>
            <a:ext cx="8736013" cy="3286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79388" y="1022350"/>
            <a:ext cx="8785225" cy="5183188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  <a:endParaRPr lang="it-IT" noProof="0" dirty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1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Elenco E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 txBox="1">
            <a:spLocks/>
          </p:cNvSpPr>
          <p:nvPr/>
        </p:nvSpPr>
        <p:spPr>
          <a:xfrm>
            <a:off x="304800" y="1219200"/>
            <a:ext cx="4419600" cy="45720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endParaRPr lang="it-IT" sz="2400" dirty="0" smtClean="0">
              <a:solidFill>
                <a:srgbClr val="1C1C1C"/>
              </a:solidFill>
              <a:latin typeface="Arial"/>
              <a:cs typeface="+mn-cs"/>
            </a:endParaRPr>
          </a:p>
          <a:p>
            <a:pPr marL="447675" indent="-447675" fontAlgn="auto">
              <a:lnSpc>
                <a:spcPts val="288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140000"/>
              <a:buFontTx/>
              <a:buBlip>
                <a:blip r:embed="rId2"/>
              </a:buBlip>
            </a:pPr>
            <a:endParaRPr lang="it-IT" sz="2400" dirty="0" smtClean="0">
              <a:solidFill>
                <a:srgbClr val="1C1C1C"/>
              </a:solidFill>
              <a:latin typeface="Arial"/>
              <a:cs typeface="+mn-cs"/>
            </a:endParaRPr>
          </a:p>
          <a:p>
            <a:pPr marL="447675" indent="-447675" fontAlgn="auto">
              <a:lnSpc>
                <a:spcPts val="288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140000"/>
              <a:buFontTx/>
              <a:buBlip>
                <a:blip r:embed="rId2"/>
              </a:buBlip>
            </a:pPr>
            <a:endParaRPr lang="it-IT" sz="2400" dirty="0" smtClean="0">
              <a:solidFill>
                <a:srgbClr val="1C1C1C"/>
              </a:solidFill>
              <a:latin typeface="Arial"/>
              <a:cs typeface="+mn-cs"/>
            </a:endParaRPr>
          </a:p>
          <a:p>
            <a:pPr marL="447675" indent="-447675" fontAlgn="auto">
              <a:lnSpc>
                <a:spcPts val="288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140000"/>
              <a:buFontTx/>
              <a:buBlip>
                <a:blip r:embed="rId2"/>
              </a:buBlip>
            </a:pPr>
            <a:endParaRPr lang="it-IT" sz="2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71600"/>
            <a:ext cx="3429000" cy="4648200"/>
          </a:xfrm>
        </p:spPr>
        <p:txBody>
          <a:bodyPr/>
          <a:lstStyle>
            <a:lvl1pPr>
              <a:defRPr sz="2000"/>
            </a:lvl1pPr>
          </a:lstStyle>
          <a:p>
            <a:pPr marL="447675" indent="-447675">
              <a:lnSpc>
                <a:spcPts val="2880"/>
              </a:lnSpc>
              <a:spcBef>
                <a:spcPts val="400"/>
              </a:spcBef>
              <a:buClr>
                <a:schemeClr val="accent2"/>
              </a:buClr>
              <a:buSzPct val="140000"/>
              <a:buBlip>
                <a:blip r:embed="rId2"/>
              </a:buBlip>
            </a:pPr>
            <a:r>
              <a:rPr lang="it-IT" sz="2400" dirty="0" smtClean="0">
                <a:solidFill>
                  <a:srgbClr val="1C1C1C"/>
                </a:solidFill>
                <a:latin typeface="+mj-lt"/>
              </a:rPr>
              <a:t>Slide elenco </a:t>
            </a:r>
            <a:r>
              <a:rPr lang="it-IT" sz="2400" dirty="0" err="1" smtClean="0">
                <a:solidFill>
                  <a:srgbClr val="1C1C1C"/>
                </a:solidFill>
                <a:latin typeface="+mj-lt"/>
              </a:rPr>
              <a:t>EndoCAS</a:t>
            </a:r>
            <a:endParaRPr lang="it-IT" sz="2400" dirty="0" smtClean="0">
              <a:solidFill>
                <a:srgbClr val="1C1C1C"/>
              </a:solidFill>
              <a:latin typeface="+mj-lt"/>
            </a:endParaRPr>
          </a:p>
          <a:p>
            <a:pPr marL="447675" indent="-447675">
              <a:lnSpc>
                <a:spcPts val="2880"/>
              </a:lnSpc>
              <a:spcBef>
                <a:spcPts val="400"/>
              </a:spcBef>
              <a:buClr>
                <a:schemeClr val="accent2"/>
              </a:buClr>
              <a:buSzPct val="140000"/>
              <a:buBlip>
                <a:blip r:embed="rId2"/>
              </a:buBlip>
            </a:pPr>
            <a:r>
              <a:rPr lang="it-IT" sz="2400" dirty="0" smtClean="0">
                <a:solidFill>
                  <a:srgbClr val="1C1C1C"/>
                </a:solidFill>
                <a:latin typeface="+mj-lt"/>
              </a:rPr>
              <a:t>…</a:t>
            </a:r>
          </a:p>
          <a:p>
            <a:pPr marL="447675" indent="-447675">
              <a:lnSpc>
                <a:spcPts val="2880"/>
              </a:lnSpc>
              <a:spcBef>
                <a:spcPts val="400"/>
              </a:spcBef>
              <a:buClr>
                <a:schemeClr val="accent2"/>
              </a:buClr>
              <a:buSzPct val="140000"/>
              <a:buBlip>
                <a:blip r:embed="rId2"/>
              </a:buBlip>
            </a:pPr>
            <a:r>
              <a:rPr lang="it-IT" sz="2400" dirty="0" smtClean="0">
                <a:solidFill>
                  <a:srgbClr val="1C1C1C"/>
                </a:solidFill>
                <a:latin typeface="+mj-lt"/>
              </a:rPr>
              <a:t>…</a:t>
            </a:r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152400" y="1828800"/>
            <a:ext cx="4419600" cy="45720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endParaRPr lang="it-IT" sz="2400" dirty="0" smtClean="0">
              <a:solidFill>
                <a:srgbClr val="1C1C1C"/>
              </a:solidFill>
              <a:latin typeface="Arial"/>
              <a:cs typeface="+mn-cs"/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84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52487"/>
            <a:ext cx="3008313" cy="112429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852487"/>
            <a:ext cx="5111750" cy="5662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008313" cy="453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gi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22350"/>
            <a:ext cx="878522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-3175" y="6605588"/>
            <a:ext cx="9144000" cy="252412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t-IT" sz="1600">
              <a:latin typeface="PrimaSans BT" pitchFamily="34" charset="0"/>
            </a:endParaRPr>
          </a:p>
        </p:txBody>
      </p:sp>
      <p:grpSp>
        <p:nvGrpSpPr>
          <p:cNvPr id="1030" name="Gruppo 14"/>
          <p:cNvGrpSpPr>
            <a:grpSpLocks/>
          </p:cNvGrpSpPr>
          <p:nvPr/>
        </p:nvGrpSpPr>
        <p:grpSpPr bwMode="auto">
          <a:xfrm>
            <a:off x="0" y="0"/>
            <a:ext cx="9144000" cy="762000"/>
            <a:chOff x="-4763" y="-4763"/>
            <a:chExt cx="9162000" cy="762000"/>
          </a:xfrm>
        </p:grpSpPr>
        <p:sp>
          <p:nvSpPr>
            <p:cNvPr id="12" name="Rettangolo 11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>
                <a:latin typeface="PrimaSans BT" pitchFamily="34" charset="0"/>
              </a:endParaRPr>
            </a:p>
          </p:txBody>
        </p:sp>
        <p:sp>
          <p:nvSpPr>
            <p:cNvPr id="13" name="Rettangolo 12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>
                <a:latin typeface="PrimaSans BT" pitchFamily="34" charset="0"/>
              </a:endParaRPr>
            </a:p>
          </p:txBody>
        </p:sp>
        <p:sp>
          <p:nvSpPr>
            <p:cNvPr id="14" name="Rettangolo 13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 dirty="0">
                <a:latin typeface="PrimaSans BT" pitchFamily="34" charset="0"/>
              </a:endParaRPr>
            </a:p>
          </p:txBody>
        </p:sp>
      </p:grpSp>
      <p:sp>
        <p:nvSpPr>
          <p:cNvPr id="230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463" y="6583363"/>
            <a:ext cx="861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PrimaSans B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2" name="Picture 13" descr="SoloOtrasparent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53975"/>
            <a:ext cx="4175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47625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8532813" y="33338"/>
          <a:ext cx="4683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Fotografia di Photo Editor " r:id="rId17" imgW="828791" imgH="828791" progId="">
                  <p:embed/>
                </p:oleObj>
              </mc:Choice>
              <mc:Fallback>
                <p:oleObj name="Fotografia di Photo Editor " r:id="rId17" imgW="828791" imgH="82879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3" y="33338"/>
                        <a:ext cx="46831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rimaSans B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rimaSans B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rimaSans B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rimaSans B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rimaSans B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o"/>
        <a:defRPr sz="2200">
          <a:solidFill>
            <a:schemeClr val="tx1"/>
          </a:solidFill>
          <a:latin typeface="PrimaSans BT" pitchFamily="34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PrimaSans BT" pitchFamily="34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o"/>
        <a:defRPr sz="1900">
          <a:solidFill>
            <a:schemeClr val="tx1"/>
          </a:solidFill>
          <a:latin typeface="PrimaSans BT" pitchFamily="34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PrimaSans BT" pitchFamily="34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PrimaSans BT" pitchFamily="34" charset="0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22350"/>
            <a:ext cx="878522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1" name="Rettangolo 10"/>
          <p:cNvSpPr/>
          <p:nvPr userDrawn="1"/>
        </p:nvSpPr>
        <p:spPr bwMode="auto">
          <a:xfrm>
            <a:off x="-3175" y="6605588"/>
            <a:ext cx="9144000" cy="252412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it-IT" altLang="it-IT" sz="1600">
              <a:solidFill>
                <a:srgbClr val="000000"/>
              </a:solidFill>
              <a:latin typeface="Segoe UI" pitchFamily="34" charset="0"/>
            </a:endParaRPr>
          </a:p>
        </p:txBody>
      </p:sp>
      <p:grpSp>
        <p:nvGrpSpPr>
          <p:cNvPr id="1028" name="Gruppo 14"/>
          <p:cNvGrpSpPr>
            <a:grpSpLocks/>
          </p:cNvGrpSpPr>
          <p:nvPr userDrawn="1"/>
        </p:nvGrpSpPr>
        <p:grpSpPr bwMode="auto">
          <a:xfrm>
            <a:off x="0" y="0"/>
            <a:ext cx="9144000" cy="762000"/>
            <a:chOff x="-4763" y="-4763"/>
            <a:chExt cx="9162000" cy="762000"/>
          </a:xfrm>
        </p:grpSpPr>
        <p:sp>
          <p:nvSpPr>
            <p:cNvPr id="12" name="Rettangolo 11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it-IT" altLang="it-IT" sz="1600">
                <a:solidFill>
                  <a:srgbClr val="000000"/>
                </a:solidFill>
                <a:latin typeface="Segoe UI" pitchFamily="34" charset="0"/>
              </a:endParaRPr>
            </a:p>
          </p:txBody>
        </p:sp>
        <p:sp>
          <p:nvSpPr>
            <p:cNvPr id="13" name="Rettangolo 12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it-IT" altLang="it-IT" sz="1600">
                <a:solidFill>
                  <a:srgbClr val="000000"/>
                </a:solidFill>
                <a:latin typeface="Segoe UI" pitchFamily="34" charset="0"/>
              </a:endParaRPr>
            </a:p>
          </p:txBody>
        </p:sp>
        <p:sp>
          <p:nvSpPr>
            <p:cNvPr id="14" name="Rettangolo 13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it-IT" altLang="it-IT" sz="1600">
                <a:solidFill>
                  <a:srgbClr val="000000"/>
                </a:solidFill>
                <a:latin typeface="Segoe UI" pitchFamily="34" charset="0"/>
              </a:endParaRPr>
            </a:p>
          </p:txBody>
        </p:sp>
      </p:grpSp>
      <p:sp>
        <p:nvSpPr>
          <p:cNvPr id="230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463" y="6583363"/>
            <a:ext cx="861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  <p:pic>
        <p:nvPicPr>
          <p:cNvPr id="1030" name="Picture 13" descr="SoloOtrasparen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75"/>
            <a:ext cx="4175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4762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pic>
        <p:nvPicPr>
          <p:cNvPr id="1032" name="Immagine 17" descr="unipi1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6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9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75A3D1"/>
        </a:buClr>
        <a:buSzPct val="77000"/>
        <a:buFont typeface="Wingdings" pitchFamily="2" charset="2"/>
        <a:buChar char="o"/>
        <a:defRPr sz="2200">
          <a:solidFill>
            <a:schemeClr val="tx1"/>
          </a:solidFill>
          <a:latin typeface="+mj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5B90C8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j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5B90C8"/>
        </a:buClr>
        <a:buSzPct val="75000"/>
        <a:buFont typeface="Wingdings" pitchFamily="2" charset="2"/>
        <a:buChar char="o"/>
        <a:defRPr sz="1900">
          <a:solidFill>
            <a:schemeClr val="tx1"/>
          </a:solidFill>
          <a:latin typeface="+mj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j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5B90C8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j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23/03/2018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1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22350"/>
            <a:ext cx="878522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-3175" y="6605859"/>
            <a:ext cx="9144000" cy="252000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sz="160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2" name="Gruppo 14"/>
          <p:cNvGrpSpPr/>
          <p:nvPr/>
        </p:nvGrpSpPr>
        <p:grpSpPr>
          <a:xfrm>
            <a:off x="0" y="0"/>
            <a:ext cx="9144000" cy="762000"/>
            <a:chOff x="-4763" y="-4763"/>
            <a:chExt cx="9162000" cy="762000"/>
          </a:xfrm>
        </p:grpSpPr>
        <p:sp>
          <p:nvSpPr>
            <p:cNvPr id="12" name="Rettangolo 11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it-IT" sz="160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" name="Rettangolo 12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it-IT" sz="160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" name="Rettangolo 13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it-IT" sz="1600" dirty="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30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pic>
        <p:nvPicPr>
          <p:cNvPr id="1033" name="Picture 13" descr="SoloOtrasparente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3340"/>
            <a:ext cx="4175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7914" y="47172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pic>
        <p:nvPicPr>
          <p:cNvPr id="18" name="Immagine 17" descr="unipi1.gif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6031"/>
            <a:ext cx="457200" cy="45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5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60000"/>
            <a:lumOff val="40000"/>
          </a:schemeClr>
        </a:buClr>
        <a:buSzPct val="77000"/>
        <a:buFont typeface="Wingdings" pitchFamily="2" charset="2"/>
        <a:buChar char="o"/>
        <a:defRPr sz="2200">
          <a:solidFill>
            <a:schemeClr val="tx1"/>
          </a:solidFill>
          <a:latin typeface="+mj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j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75000"/>
        <a:buFont typeface="Wingdings" pitchFamily="2" charset="2"/>
        <a:buChar char="o"/>
        <a:defRPr sz="1900">
          <a:solidFill>
            <a:schemeClr val="tx1"/>
          </a:solidFill>
          <a:latin typeface="+mj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j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1">
            <a:lumMod val="75000"/>
          </a:schemeClr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j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t.wikipedia.org/wiki/File:Lens3.svg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igital.com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>
              <a:latin typeface="PrimaSans BT"/>
            </a:endParaRPr>
          </a:p>
        </p:txBody>
      </p:sp>
      <p:sp>
        <p:nvSpPr>
          <p:cNvPr id="3076" name="Sottotitolo 2"/>
          <p:cNvSpPr>
            <a:spLocks noGrp="1"/>
          </p:cNvSpPr>
          <p:nvPr>
            <p:ph type="subTitle" idx="1"/>
          </p:nvPr>
        </p:nvSpPr>
        <p:spPr>
          <a:xfrm>
            <a:off x="323850" y="836712"/>
            <a:ext cx="8496300" cy="1600200"/>
          </a:xfrm>
        </p:spPr>
        <p:txBody>
          <a:bodyPr/>
          <a:lstStyle/>
          <a:p>
            <a:pPr eaLnBrk="1" hangingPunct="1"/>
            <a:r>
              <a:rPr lang="en-US" sz="2400" b="1" i="1" dirty="0" smtClean="0"/>
              <a:t>Optical Trackers</a:t>
            </a:r>
            <a:endParaRPr lang="en-US" sz="2400" b="1" i="1" dirty="0" smtClean="0"/>
          </a:p>
          <a:p>
            <a:pPr eaLnBrk="1" hangingPunct="1"/>
            <a:r>
              <a:rPr lang="it-IT" sz="2400" i="1" dirty="0" smtClean="0">
                <a:latin typeface="PrimaSans BT"/>
              </a:rPr>
              <a:t>Vincenzo Ferrari</a:t>
            </a:r>
          </a:p>
          <a:p>
            <a:pPr eaLnBrk="1" hangingPunct="1"/>
            <a:r>
              <a:rPr lang="it-IT" sz="1800" i="1" dirty="0" smtClean="0">
                <a:latin typeface="PrimaSans BT"/>
              </a:rPr>
              <a:t>Dipartimento </a:t>
            </a:r>
            <a:r>
              <a:rPr lang="it-IT" sz="1800" i="1" dirty="0">
                <a:latin typeface="PrimaSans BT"/>
              </a:rPr>
              <a:t>Ingegneria dell’Informazione - Università di Pisa</a:t>
            </a:r>
          </a:p>
          <a:p>
            <a:pPr eaLnBrk="1" hangingPunct="1"/>
            <a:endParaRPr lang="it-IT" sz="1700" dirty="0">
              <a:latin typeface="PrimaSans BT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4140200" y="4437063"/>
          <a:ext cx="8699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Fotografia di Photo Editor " r:id="rId4" imgW="828791" imgH="828791" progId="">
                  <p:embed/>
                </p:oleObj>
              </mc:Choice>
              <mc:Fallback>
                <p:oleObj name="Fotografia di Photo Editor " r:id="rId4" imgW="828791" imgH="82879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437063"/>
                        <a:ext cx="86995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11976"/>
            <a:ext cx="1584176" cy="95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Refraction</a:t>
            </a:r>
            <a:endParaRPr lang="it-IT" dirty="0"/>
          </a:p>
        </p:txBody>
      </p:sp>
      <p:pic>
        <p:nvPicPr>
          <p:cNvPr id="110596" name="Picture 4" descr="Risultati immagini per refraction angle air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2063"/>
            <a:ext cx="5904656" cy="49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Spherical</a:t>
            </a:r>
            <a:r>
              <a:rPr lang="it-IT" dirty="0" smtClean="0"/>
              <a:t> </a:t>
            </a:r>
            <a:r>
              <a:rPr lang="it-IT" dirty="0" err="1" smtClean="0"/>
              <a:t>lenses</a:t>
            </a:r>
            <a:r>
              <a:rPr lang="it-IT" dirty="0" smtClean="0"/>
              <a:t> </a:t>
            </a:r>
            <a:r>
              <a:rPr lang="it-IT" dirty="0" err="1"/>
              <a:t>approximation</a:t>
            </a:r>
            <a:endParaRPr lang="it-IT" dirty="0"/>
          </a:p>
        </p:txBody>
      </p:sp>
      <p:pic>
        <p:nvPicPr>
          <p:cNvPr id="5" name="Immagine 4" descr="Lens3.sv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08712" cy="35283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1 6"/>
          <p:cNvCxnSpPr/>
          <p:nvPr/>
        </p:nvCxnSpPr>
        <p:spPr bwMode="auto">
          <a:xfrm>
            <a:off x="1835696" y="2852936"/>
            <a:ext cx="5400600" cy="1368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2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Pinhole</a:t>
            </a:r>
            <a:r>
              <a:rPr lang="it-IT" dirty="0" smtClean="0"/>
              <a:t> </a:t>
            </a:r>
            <a:r>
              <a:rPr lang="it-IT" dirty="0" err="1" smtClean="0"/>
              <a:t>approximation</a:t>
            </a:r>
            <a:endParaRPr lang="it-IT" dirty="0"/>
          </a:p>
        </p:txBody>
      </p:sp>
      <p:pic>
        <p:nvPicPr>
          <p:cNvPr id="113666" name="Picture 2" descr="Risultati immagini per &quot;focal length&quot; &quot;focal distanc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49224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 bwMode="auto">
          <a:xfrm>
            <a:off x="4968044" y="3306068"/>
            <a:ext cx="216024" cy="2880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2267744" y="2852936"/>
            <a:ext cx="4248472" cy="9361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1 8"/>
          <p:cNvCxnSpPr/>
          <p:nvPr/>
        </p:nvCxnSpPr>
        <p:spPr bwMode="auto">
          <a:xfrm flipV="1">
            <a:off x="2267744" y="3140968"/>
            <a:ext cx="4248472" cy="86409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4860032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6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Pinhole</a:t>
            </a:r>
            <a:r>
              <a:rPr lang="it-IT" dirty="0" smtClean="0"/>
              <a:t> camera model</a:t>
            </a:r>
            <a:endParaRPr lang="it-IT" dirty="0"/>
          </a:p>
        </p:txBody>
      </p:sp>
      <p:pic>
        <p:nvPicPr>
          <p:cNvPr id="115714" name="Picture 2" descr="Risultati immagini per focal distance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3"/>
            <a:ext cx="5688632" cy="42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 bwMode="auto">
          <a:xfrm>
            <a:off x="4572000" y="3501008"/>
            <a:ext cx="216024" cy="2880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27984" y="39957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11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Pinhole</a:t>
            </a:r>
            <a:r>
              <a:rPr lang="it-IT" dirty="0" smtClean="0"/>
              <a:t> camera model</a:t>
            </a:r>
            <a:endParaRPr lang="it-IT" dirty="0"/>
          </a:p>
        </p:txBody>
      </p:sp>
      <p:pic>
        <p:nvPicPr>
          <p:cNvPr id="115716" name="Picture 4" descr="Risultati immagini per camera virtual image 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779912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CP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 bwMode="auto">
          <a:xfrm>
            <a:off x="3635896" y="3717032"/>
            <a:ext cx="216024" cy="2880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2" descr="Description: C:\Users\virginia\Desktop\tesi magistrale\Tesi\1 Contesto\1 Contesto materiale\modellidi camera\immagini modelli di camera\figure1_3__2.pngfigure1_3__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24904"/>
            <a:ext cx="6120680" cy="4104456"/>
          </a:xfrm>
          <a:prstGeom prst="rect">
            <a:avLst/>
          </a:prstGeom>
          <a:noFill/>
        </p:spPr>
      </p:pic>
      <p:cxnSp>
        <p:nvCxnSpPr>
          <p:cNvPr id="18" name="Connettore 1 17"/>
          <p:cNvCxnSpPr/>
          <p:nvPr/>
        </p:nvCxnSpPr>
        <p:spPr bwMode="auto">
          <a:xfrm flipV="1">
            <a:off x="2411760" y="1090836"/>
            <a:ext cx="5184576" cy="19442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0" name="Connettore 1 19"/>
          <p:cNvCxnSpPr>
            <a:stCxn id="5" idx="6"/>
          </p:cNvCxnSpPr>
          <p:nvPr/>
        </p:nvCxnSpPr>
        <p:spPr bwMode="auto">
          <a:xfrm>
            <a:off x="2555776" y="3068960"/>
            <a:ext cx="1058348" cy="4245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2" name="Connettore 1 21"/>
          <p:cNvCxnSpPr/>
          <p:nvPr/>
        </p:nvCxnSpPr>
        <p:spPr bwMode="auto">
          <a:xfrm>
            <a:off x="2411760" y="3140968"/>
            <a:ext cx="0" cy="86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5" name="Ovale 4"/>
          <p:cNvSpPr/>
          <p:nvPr/>
        </p:nvSpPr>
        <p:spPr bwMode="auto">
          <a:xfrm>
            <a:off x="2339752" y="2924944"/>
            <a:ext cx="216024" cy="2880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211960" y="1412776"/>
            <a:ext cx="120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(</a:t>
            </a:r>
            <a:r>
              <a:rPr lang="it-IT" i="1" dirty="0" err="1" smtClean="0"/>
              <a:t>Xpp,Ypp</a:t>
            </a:r>
            <a:r>
              <a:rPr lang="it-IT" i="1" dirty="0" smtClean="0"/>
              <a:t>)</a:t>
            </a:r>
            <a:endParaRPr lang="it-IT" i="1" dirty="0"/>
          </a:p>
        </p:txBody>
      </p:sp>
      <p:cxnSp>
        <p:nvCxnSpPr>
          <p:cNvPr id="42" name="Connettore 1 41"/>
          <p:cNvCxnSpPr/>
          <p:nvPr/>
        </p:nvCxnSpPr>
        <p:spPr bwMode="auto">
          <a:xfrm flipV="1">
            <a:off x="5436096" y="2302716"/>
            <a:ext cx="5310" cy="622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asellaDiTesto 2"/>
          <p:cNvSpPr txBox="1"/>
          <p:nvPr/>
        </p:nvSpPr>
        <p:spPr>
          <a:xfrm>
            <a:off x="7272540" y="24115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3D </a:t>
            </a:r>
            <a:r>
              <a:rPr lang="it-IT" dirty="0" err="1" smtClean="0"/>
              <a:t>point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499992" y="255561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2Dpoint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 bwMode="auto">
          <a:xfrm>
            <a:off x="7236296" y="2801253"/>
            <a:ext cx="144016" cy="195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5349686" y="2852936"/>
            <a:ext cx="158418" cy="195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Connettore 1 20"/>
          <p:cNvCxnSpPr/>
          <p:nvPr/>
        </p:nvCxnSpPr>
        <p:spPr bwMode="auto">
          <a:xfrm flipH="1" flipV="1">
            <a:off x="4815106" y="2077132"/>
            <a:ext cx="620990" cy="1997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ttore 1 25"/>
          <p:cNvCxnSpPr/>
          <p:nvPr/>
        </p:nvCxnSpPr>
        <p:spPr bwMode="auto">
          <a:xfrm flipH="1" flipV="1">
            <a:off x="6300192" y="1597442"/>
            <a:ext cx="1008113" cy="2843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ttore 1 29"/>
          <p:cNvCxnSpPr/>
          <p:nvPr/>
        </p:nvCxnSpPr>
        <p:spPr bwMode="auto">
          <a:xfrm flipV="1">
            <a:off x="7308304" y="1854116"/>
            <a:ext cx="0" cy="998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934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Lens </a:t>
            </a:r>
            <a:r>
              <a:rPr lang="it-IT" dirty="0" err="1" smtClean="0"/>
              <a:t>distortion</a:t>
            </a:r>
            <a:r>
              <a:rPr lang="it-IT" dirty="0" smtClean="0"/>
              <a:t> </a:t>
            </a:r>
            <a:r>
              <a:rPr lang="it-IT" dirty="0" err="1" smtClean="0"/>
              <a:t>compensation</a:t>
            </a:r>
            <a:endParaRPr lang="it-IT" dirty="0"/>
          </a:p>
        </p:txBody>
      </p:sp>
      <p:pic>
        <p:nvPicPr>
          <p:cNvPr id="4" name="Picture 20" descr="Description: figure1_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904656" cy="3456384"/>
          </a:xfrm>
          <a:prstGeom prst="rect">
            <a:avLst/>
          </a:prstGeom>
          <a:noFill/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606012"/>
              </p:ext>
            </p:extLst>
          </p:nvPr>
        </p:nvGraphicFramePr>
        <p:xfrm>
          <a:off x="2768575" y="5203825"/>
          <a:ext cx="36036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1" name="Equazione" r:id="rId4" imgW="1930320" imgH="482400" progId="Equation.3">
                  <p:embed/>
                </p:oleObj>
              </mc:Choice>
              <mc:Fallback>
                <p:oleObj name="Equazione" r:id="rId4" imgW="19303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575" y="5203825"/>
                        <a:ext cx="3603625" cy="884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1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2" descr="Description: C:\Users\virginia\Desktop\tesi magistrale\Tesi\1 Contesto\1 Contesto materiale\modellidi camera\immagini modelli di camera\figure1_3__2.pngfigure1_3__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24904"/>
            <a:ext cx="6120680" cy="4104456"/>
          </a:xfrm>
          <a:prstGeom prst="rect">
            <a:avLst/>
          </a:prstGeom>
          <a:noFill/>
        </p:spPr>
      </p:pic>
      <p:cxnSp>
        <p:nvCxnSpPr>
          <p:cNvPr id="18" name="Connettore 1 17"/>
          <p:cNvCxnSpPr/>
          <p:nvPr/>
        </p:nvCxnSpPr>
        <p:spPr bwMode="auto">
          <a:xfrm flipV="1">
            <a:off x="2411760" y="1090836"/>
            <a:ext cx="5184576" cy="19442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0" name="Connettore 1 19"/>
          <p:cNvCxnSpPr>
            <a:stCxn id="5" idx="6"/>
          </p:cNvCxnSpPr>
          <p:nvPr/>
        </p:nvCxnSpPr>
        <p:spPr bwMode="auto">
          <a:xfrm>
            <a:off x="2555776" y="3068960"/>
            <a:ext cx="1058348" cy="4245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2" name="Connettore 1 21"/>
          <p:cNvCxnSpPr/>
          <p:nvPr/>
        </p:nvCxnSpPr>
        <p:spPr bwMode="auto">
          <a:xfrm>
            <a:off x="2411760" y="3140968"/>
            <a:ext cx="0" cy="86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5" name="Ovale 4"/>
          <p:cNvSpPr/>
          <p:nvPr/>
        </p:nvSpPr>
        <p:spPr bwMode="auto">
          <a:xfrm>
            <a:off x="2339752" y="2924944"/>
            <a:ext cx="216024" cy="2880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211960" y="1412776"/>
            <a:ext cx="120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(</a:t>
            </a:r>
            <a:r>
              <a:rPr lang="it-IT" i="1" dirty="0" err="1" smtClean="0"/>
              <a:t>Xpp,Ypp</a:t>
            </a:r>
            <a:r>
              <a:rPr lang="it-IT" i="1" dirty="0" smtClean="0"/>
              <a:t>)</a:t>
            </a:r>
            <a:endParaRPr lang="it-IT" i="1" dirty="0"/>
          </a:p>
        </p:txBody>
      </p:sp>
      <p:cxnSp>
        <p:nvCxnSpPr>
          <p:cNvPr id="42" name="Connettore 1 41"/>
          <p:cNvCxnSpPr/>
          <p:nvPr/>
        </p:nvCxnSpPr>
        <p:spPr bwMode="auto">
          <a:xfrm flipV="1">
            <a:off x="5436096" y="2302716"/>
            <a:ext cx="5310" cy="622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asellaDiTesto 2"/>
          <p:cNvSpPr txBox="1"/>
          <p:nvPr/>
        </p:nvSpPr>
        <p:spPr>
          <a:xfrm>
            <a:off x="7272540" y="24115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3D </a:t>
            </a:r>
            <a:r>
              <a:rPr lang="it-IT" dirty="0" err="1" smtClean="0"/>
              <a:t>point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499992" y="255561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2Dpoint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 bwMode="auto">
          <a:xfrm>
            <a:off x="7236296" y="2801253"/>
            <a:ext cx="144016" cy="19569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5349686" y="2852936"/>
            <a:ext cx="158418" cy="19569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Connettore 1 20"/>
          <p:cNvCxnSpPr/>
          <p:nvPr/>
        </p:nvCxnSpPr>
        <p:spPr bwMode="auto">
          <a:xfrm flipH="1" flipV="1">
            <a:off x="4815106" y="2077132"/>
            <a:ext cx="620990" cy="1997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ttore 1 25"/>
          <p:cNvCxnSpPr/>
          <p:nvPr/>
        </p:nvCxnSpPr>
        <p:spPr bwMode="auto">
          <a:xfrm flipH="1" flipV="1">
            <a:off x="6300192" y="1597442"/>
            <a:ext cx="1008113" cy="2843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ttore 1 29"/>
          <p:cNvCxnSpPr/>
          <p:nvPr/>
        </p:nvCxnSpPr>
        <p:spPr bwMode="auto">
          <a:xfrm flipV="1">
            <a:off x="7308304" y="1854116"/>
            <a:ext cx="0" cy="998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63142"/>
              </p:ext>
            </p:extLst>
          </p:nvPr>
        </p:nvGraphicFramePr>
        <p:xfrm>
          <a:off x="360363" y="5062538"/>
          <a:ext cx="36988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8" name="Equazione" r:id="rId4" imgW="1358640" imgH="431640" progId="Equation.3">
                  <p:embed/>
                </p:oleObj>
              </mc:Choice>
              <mc:Fallback>
                <p:oleObj name="Equazione" r:id="rId4" imgW="1358640" imgH="431640" progId="Equation.3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5062538"/>
                        <a:ext cx="369887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897898"/>
              </p:ext>
            </p:extLst>
          </p:nvPr>
        </p:nvGraphicFramePr>
        <p:xfrm>
          <a:off x="4500563" y="4591050"/>
          <a:ext cx="458787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9" name="Equazione" r:id="rId6" imgW="1676400" imgH="711200" progId="Equation.3">
                  <p:embed/>
                </p:oleObj>
              </mc:Choice>
              <mc:Fallback>
                <p:oleObj name="Equazione" r:id="rId6" imgW="1676400" imgH="711200" progId="Equation.3">
                  <p:embed/>
                  <p:pic>
                    <p:nvPicPr>
                      <p:cNvPr id="0" name="Ogget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591050"/>
                        <a:ext cx="4587875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Pixelizzation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953814"/>
              </p:ext>
            </p:extLst>
          </p:nvPr>
        </p:nvGraphicFramePr>
        <p:xfrm>
          <a:off x="1192213" y="2780928"/>
          <a:ext cx="689292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2" name="Equazione" r:id="rId3" imgW="2920680" imgH="711000" progId="Equation.3">
                  <p:embed/>
                </p:oleObj>
              </mc:Choice>
              <mc:Fallback>
                <p:oleObj name="Equazione" r:id="rId3" imgW="292068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2780928"/>
                        <a:ext cx="6892925" cy="165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18504"/>
              </p:ext>
            </p:extLst>
          </p:nvPr>
        </p:nvGraphicFramePr>
        <p:xfrm>
          <a:off x="2411760" y="764705"/>
          <a:ext cx="3960440" cy="166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3" name="Equazione" r:id="rId5" imgW="1676160" imgH="711000" progId="Equation.3">
                  <p:embed/>
                </p:oleObj>
              </mc:Choice>
              <mc:Fallback>
                <p:oleObj name="Equazione" r:id="rId5" imgW="1676160" imgH="711000" progId="Equation.3">
                  <p:embed/>
                  <p:pic>
                    <p:nvPicPr>
                      <p:cNvPr id="0" name="Ogget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764705"/>
                        <a:ext cx="3960440" cy="1669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219259"/>
              </p:ext>
            </p:extLst>
          </p:nvPr>
        </p:nvGraphicFramePr>
        <p:xfrm>
          <a:off x="2771800" y="4797152"/>
          <a:ext cx="3818996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4" name="Equazione" r:id="rId7" imgW="1688760" imgH="711000" progId="Equation.3">
                  <p:embed/>
                </p:oleObj>
              </mc:Choice>
              <mc:Fallback>
                <p:oleObj name="Equazione" r:id="rId7" imgW="1688760" imgH="711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797152"/>
                        <a:ext cx="3818996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07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Camera </a:t>
            </a:r>
            <a:r>
              <a:rPr lang="it-IT" dirty="0" err="1" smtClean="0"/>
              <a:t>calibration</a:t>
            </a:r>
            <a:r>
              <a:rPr lang="it-IT" dirty="0" smtClean="0"/>
              <a:t>: </a:t>
            </a:r>
            <a:r>
              <a:rPr lang="it-IT" dirty="0" err="1" smtClean="0"/>
              <a:t>intrinsic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OpenCV</a:t>
            </a:r>
            <a:r>
              <a:rPr lang="it-IT" dirty="0" smtClean="0"/>
              <a:t>, </a:t>
            </a:r>
            <a:r>
              <a:rPr lang="it-IT" dirty="0" err="1" smtClean="0"/>
              <a:t>Matlab</a:t>
            </a:r>
            <a:r>
              <a:rPr lang="it-IT" dirty="0" smtClean="0"/>
              <a:t> (Computer Vision </a:t>
            </a:r>
            <a:r>
              <a:rPr lang="it-IT" dirty="0" err="1" smtClean="0"/>
              <a:t>Toobox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Zhang’s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endParaRPr lang="it-IT" dirty="0" smtClean="0"/>
          </a:p>
          <a:p>
            <a:pPr lvl="1"/>
            <a:r>
              <a:rPr lang="it-IT" dirty="0" smtClean="0"/>
              <a:t>Lens </a:t>
            </a:r>
            <a:r>
              <a:rPr lang="it-IT" dirty="0" err="1" smtClean="0"/>
              <a:t>distortion</a:t>
            </a:r>
            <a:r>
              <a:rPr lang="it-IT" dirty="0" smtClean="0"/>
              <a:t> model</a:t>
            </a:r>
          </a:p>
          <a:p>
            <a:pPr lvl="1"/>
            <a:r>
              <a:rPr lang="it-IT" dirty="0" smtClean="0"/>
              <a:t>Center of </a:t>
            </a:r>
            <a:r>
              <a:rPr lang="it-IT" dirty="0" err="1" smtClean="0"/>
              <a:t>projection</a:t>
            </a:r>
            <a:endParaRPr lang="it-IT" dirty="0" smtClean="0"/>
          </a:p>
          <a:p>
            <a:pPr lvl="1"/>
            <a:r>
              <a:rPr lang="it-IT" dirty="0" err="1" smtClean="0"/>
              <a:t>Focal</a:t>
            </a:r>
            <a:r>
              <a:rPr lang="it-IT" dirty="0" smtClean="0"/>
              <a:t> </a:t>
            </a:r>
            <a:r>
              <a:rPr lang="it-IT" dirty="0" err="1" smtClean="0"/>
              <a:t>lenght</a:t>
            </a:r>
            <a:endParaRPr lang="it-IT" dirty="0" smtClean="0"/>
          </a:p>
          <a:p>
            <a:pPr lvl="1"/>
            <a:r>
              <a:rPr lang="it-IT" dirty="0" smtClean="0"/>
              <a:t>….</a:t>
            </a:r>
            <a:endParaRPr lang="it-IT" dirty="0"/>
          </a:p>
        </p:txBody>
      </p:sp>
      <p:pic>
        <p:nvPicPr>
          <p:cNvPr id="4" name="Picture 17" descr="Description: C:\Users\virginia\Desktop\tesi magistrale\Tesi\1 Contesto\1 Contesto materiale\modellidi camera\immagini modelli di camera\figure1_7__2.jpgfigure1_7__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7530">
            <a:off x="2941295" y="3722160"/>
            <a:ext cx="3632200" cy="134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0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Pinhole</a:t>
            </a:r>
            <a:r>
              <a:rPr lang="it-IT" dirty="0" smtClean="0"/>
              <a:t> camera</a:t>
            </a:r>
            <a:endParaRPr lang="it-IT" dirty="0"/>
          </a:p>
        </p:txBody>
      </p:sp>
      <p:pic>
        <p:nvPicPr>
          <p:cNvPr id="105476" name="Picture 4" descr="An object placed in front of a Pinhole Camera forms a clear image on the fil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4992" y="1052736"/>
            <a:ext cx="41764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8" name="Picture 6" descr="The image formed in a pinhole camera is inver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4077072"/>
            <a:ext cx="41764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97350"/>
            <a:ext cx="1657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2" descr="Risultati immagini per camera robot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5A3D1"/>
              </a:buClr>
              <a:buSzPct val="77000"/>
              <a:buFont typeface="Wingdings" pitchFamily="2" charset="2"/>
              <a:buChar char="o"/>
              <a:defRPr sz="2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B90C8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B90C8"/>
              </a:buClr>
              <a:buSzPct val="75000"/>
              <a:buFont typeface="Wingdings" pitchFamily="2" charset="2"/>
              <a:buChar char="o"/>
              <a:defRPr sz="19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6699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41988" name="AutoShape 4" descr="Risultati immagini per camera robot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5A3D1"/>
              </a:buClr>
              <a:buSzPct val="77000"/>
              <a:buFont typeface="Wingdings" pitchFamily="2" charset="2"/>
              <a:buChar char="o"/>
              <a:defRPr sz="2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B90C8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B90C8"/>
              </a:buClr>
              <a:buSzPct val="75000"/>
              <a:buFont typeface="Wingdings" pitchFamily="2" charset="2"/>
              <a:buChar char="o"/>
              <a:defRPr sz="19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6699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674688"/>
            <a:ext cx="8229600" cy="1143001"/>
          </a:xfrm>
        </p:spPr>
        <p:txBody>
          <a:bodyPr/>
          <a:lstStyle/>
          <a:p>
            <a:r>
              <a:rPr lang="it-IT" sz="2400" dirty="0" err="1" smtClean="0"/>
              <a:t>Monoscopic</a:t>
            </a:r>
            <a:r>
              <a:rPr lang="it-IT" sz="2400" dirty="0" smtClean="0"/>
              <a:t> </a:t>
            </a:r>
            <a:r>
              <a:rPr lang="it-IT" sz="2400" dirty="0" err="1" smtClean="0"/>
              <a:t>localization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objects</a:t>
            </a:r>
            <a:endParaRPr lang="it-IT" altLang="it-IT" sz="2400" b="1" i="1" dirty="0" smtClean="0"/>
          </a:p>
        </p:txBody>
      </p:sp>
      <p:pic>
        <p:nvPicPr>
          <p:cNvPr id="4199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765175"/>
            <a:ext cx="52101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3075" y="1124744"/>
            <a:ext cx="5179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PnP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endParaRPr lang="it-IT" dirty="0" smtClean="0"/>
          </a:p>
          <a:p>
            <a:r>
              <a:rPr lang="it-IT" dirty="0" smtClean="0"/>
              <a:t>-3 </a:t>
            </a:r>
            <a:r>
              <a:rPr lang="it-IT" dirty="0" err="1" smtClean="0"/>
              <a:t>points</a:t>
            </a:r>
            <a:r>
              <a:rPr lang="it-IT" dirty="0" smtClean="0"/>
              <a:t>: </a:t>
            </a:r>
            <a:r>
              <a:rPr lang="it-IT" dirty="0" err="1" smtClean="0"/>
              <a:t>unique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guaranteed</a:t>
            </a:r>
            <a:r>
              <a:rPr lang="it-IT" dirty="0" smtClean="0"/>
              <a:t> </a:t>
            </a:r>
          </a:p>
          <a:p>
            <a:r>
              <a:rPr lang="it-IT" dirty="0" smtClean="0"/>
              <a:t>-4 </a:t>
            </a:r>
            <a:r>
              <a:rPr lang="it-IT" dirty="0" err="1" smtClean="0"/>
              <a:t>points</a:t>
            </a:r>
            <a:r>
              <a:rPr lang="it-IT" dirty="0" smtClean="0"/>
              <a:t> on a </a:t>
            </a:r>
            <a:r>
              <a:rPr lang="it-IT" dirty="0" err="1" smtClean="0"/>
              <a:t>plane</a:t>
            </a:r>
            <a:r>
              <a:rPr lang="it-IT" dirty="0" smtClean="0"/>
              <a:t>:  </a:t>
            </a:r>
            <a:r>
              <a:rPr lang="it-IT" dirty="0" err="1"/>
              <a:t>unique</a:t>
            </a:r>
            <a:r>
              <a:rPr lang="it-IT" dirty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 </a:t>
            </a:r>
            <a:r>
              <a:rPr lang="it-IT" dirty="0" err="1" smtClean="0"/>
              <a:t>guaranteed</a:t>
            </a:r>
            <a:endParaRPr lang="it-IT" dirty="0" smtClean="0"/>
          </a:p>
          <a:p>
            <a:r>
              <a:rPr lang="it-IT" dirty="0" smtClean="0"/>
              <a:t>-6 </a:t>
            </a:r>
            <a:r>
              <a:rPr lang="it-IT" dirty="0" err="1" smtClean="0"/>
              <a:t>points</a:t>
            </a:r>
            <a:r>
              <a:rPr lang="it-IT" dirty="0" smtClean="0"/>
              <a:t>: </a:t>
            </a:r>
            <a:r>
              <a:rPr lang="it-IT" dirty="0" err="1" smtClean="0"/>
              <a:t>unique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 </a:t>
            </a:r>
            <a:r>
              <a:rPr lang="it-IT" dirty="0" err="1" smtClean="0"/>
              <a:t>guaranteed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935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Stereo </a:t>
            </a:r>
            <a:r>
              <a:rPr lang="it-IT" dirty="0" err="1" smtClean="0"/>
              <a:t>triangulation</a:t>
            </a:r>
            <a:endParaRPr lang="it-IT" dirty="0"/>
          </a:p>
        </p:txBody>
      </p:sp>
      <p:pic>
        <p:nvPicPr>
          <p:cNvPr id="126978" name="Picture 2" descr="https://www.design-reuse.com/news_img16/2016041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184576" cy="35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 bwMode="auto">
          <a:xfrm flipV="1">
            <a:off x="3203848" y="765433"/>
            <a:ext cx="360040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1 8"/>
          <p:cNvCxnSpPr/>
          <p:nvPr/>
        </p:nvCxnSpPr>
        <p:spPr bwMode="auto">
          <a:xfrm flipV="1">
            <a:off x="5004048" y="917833"/>
            <a:ext cx="432048" cy="36632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422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Infrared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endParaRPr lang="it-IT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40" y="963142"/>
            <a:ext cx="6897960" cy="43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5661248"/>
            <a:ext cx="2608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http://www.ndigital.com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Puntualizzazione…</a:t>
            </a:r>
            <a:endParaRPr lang="it-IT" dirty="0"/>
          </a:p>
        </p:txBody>
      </p:sp>
      <p:pic>
        <p:nvPicPr>
          <p:cNvPr id="160770" name="Picture 2" descr="Image fig_h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15208"/>
            <a:ext cx="6619521" cy="352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1794" name="Picture 2" descr="Image fig_homograph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1"/>
            <a:ext cx="5781675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980728"/>
            <a:ext cx="66008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ella a 5 punte 3"/>
          <p:cNvSpPr/>
          <p:nvPr/>
        </p:nvSpPr>
        <p:spPr bwMode="auto">
          <a:xfrm>
            <a:off x="4788024" y="5156221"/>
            <a:ext cx="432048" cy="36101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 flipH="1" flipV="1">
            <a:off x="1789089" y="2348881"/>
            <a:ext cx="2998935" cy="288031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" name="Stella a 5 punte 4"/>
          <p:cNvSpPr/>
          <p:nvPr/>
        </p:nvSpPr>
        <p:spPr bwMode="auto">
          <a:xfrm>
            <a:off x="1547664" y="2131885"/>
            <a:ext cx="432048" cy="36101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Connettore 2 11"/>
          <p:cNvCxnSpPr/>
          <p:nvPr/>
        </p:nvCxnSpPr>
        <p:spPr bwMode="auto">
          <a:xfrm flipV="1">
            <a:off x="4940425" y="2060848"/>
            <a:ext cx="1503783" cy="332075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Stella a 5 punte 13"/>
          <p:cNvSpPr/>
          <p:nvPr/>
        </p:nvSpPr>
        <p:spPr bwMode="auto">
          <a:xfrm>
            <a:off x="6219717" y="1870225"/>
            <a:ext cx="432048" cy="36101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Definire una trasformazione a partire dalla conoscenza di 3 punti</a:t>
            </a:r>
          </a:p>
          <a:p>
            <a:r>
              <a:rPr lang="it-IT" dirty="0" smtClean="0"/>
              <a:t>Definire un sistema di riferimento note le matrici di trasformazione di 2 sensori a 5dof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26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Approximation</a:t>
            </a:r>
            <a:r>
              <a:rPr lang="it-IT" dirty="0" smtClean="0"/>
              <a:t> of the light with </a:t>
            </a:r>
            <a:r>
              <a:rPr lang="it-IT" dirty="0" err="1" smtClean="0"/>
              <a:t>rays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err="1"/>
              <a:t>D</a:t>
            </a:r>
            <a:r>
              <a:rPr lang="it-IT" dirty="0" err="1" smtClean="0"/>
              <a:t>imensions</a:t>
            </a:r>
            <a:r>
              <a:rPr lang="it-IT" dirty="0" smtClean="0"/>
              <a:t> &gt;&gt; light </a:t>
            </a:r>
            <a:r>
              <a:rPr lang="it-IT" dirty="0" err="1" smtClean="0"/>
              <a:t>wavelenght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err="1" smtClean="0">
                <a:sym typeface="Wingdings" panose="05000000000000000000" pitchFamily="2" charset="2"/>
              </a:rPr>
              <a:t>geometric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opctics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approx</a:t>
            </a:r>
            <a:r>
              <a:rPr lang="it-IT" dirty="0" smtClean="0">
                <a:sym typeface="Wingdings" panose="05000000000000000000" pitchFamily="2" charset="2"/>
              </a:rPr>
              <a:t> OK!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Visible</a:t>
            </a:r>
            <a:r>
              <a:rPr lang="it-IT" dirty="0" smtClean="0"/>
              <a:t> light </a:t>
            </a:r>
            <a:r>
              <a:rPr lang="it-IT" dirty="0" err="1" smtClean="0"/>
              <a:t>wavelenght</a:t>
            </a:r>
            <a:r>
              <a:rPr lang="it-IT" dirty="0" smtClean="0"/>
              <a:t> 700 </a:t>
            </a:r>
            <a:r>
              <a:rPr lang="it-IT" dirty="0"/>
              <a:t>nm – 400 </a:t>
            </a:r>
            <a:r>
              <a:rPr lang="it-IT" dirty="0" smtClean="0"/>
              <a:t>nm</a:t>
            </a:r>
            <a:endParaRPr lang="it-IT" dirty="0"/>
          </a:p>
        </p:txBody>
      </p:sp>
      <p:pic>
        <p:nvPicPr>
          <p:cNvPr id="101378" name="Picture 2" descr="Risultati immagini per wave diffr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825208" cy="35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Pinhole</a:t>
            </a:r>
            <a:r>
              <a:rPr lang="it-IT" dirty="0" smtClean="0"/>
              <a:t> camera</a:t>
            </a:r>
            <a:endParaRPr lang="it-IT" dirty="0"/>
          </a:p>
        </p:txBody>
      </p:sp>
      <p:pic>
        <p:nvPicPr>
          <p:cNvPr id="6" name="Immagine 5" descr="http://rimstar.org/science_electronics_projects/pinhole_camera/pinhole_camera_how_it_works_diagr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04" y="1917064"/>
            <a:ext cx="5904656" cy="309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6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Pinhole</a:t>
            </a:r>
            <a:r>
              <a:rPr lang="it-IT" dirty="0" smtClean="0"/>
              <a:t> camera</a:t>
            </a:r>
            <a:endParaRPr lang="it-IT" dirty="0"/>
          </a:p>
        </p:txBody>
      </p:sp>
      <p:pic>
        <p:nvPicPr>
          <p:cNvPr id="7" name="Picture 4" descr="An object placed in front of a Pinhole Camera forms a clear image on the 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2695" y="1844824"/>
            <a:ext cx="5869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a </a:t>
            </a:r>
            <a:r>
              <a:rPr lang="it-IT" dirty="0" err="1" smtClean="0"/>
              <a:t>lens</a:t>
            </a:r>
            <a:endParaRPr lang="it-IT" dirty="0"/>
          </a:p>
        </p:txBody>
      </p:sp>
      <p:pic>
        <p:nvPicPr>
          <p:cNvPr id="106498" name="Picture 2" descr="http://www.williamson-labs.com/images/lens-a-invert-ra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84784"/>
            <a:ext cx="660073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a </a:t>
            </a:r>
            <a:r>
              <a:rPr lang="it-IT" dirty="0" err="1" smtClean="0"/>
              <a:t>lens</a:t>
            </a:r>
            <a:endParaRPr lang="it-IT" dirty="0"/>
          </a:p>
        </p:txBody>
      </p:sp>
      <p:pic>
        <p:nvPicPr>
          <p:cNvPr id="104450" name="Picture 2" descr="Risultati immagini per lens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a </a:t>
            </a:r>
            <a:r>
              <a:rPr lang="it-IT" dirty="0" err="1" smtClean="0"/>
              <a:t>spherical</a:t>
            </a:r>
            <a:r>
              <a:rPr lang="it-IT" dirty="0" smtClean="0"/>
              <a:t> </a:t>
            </a:r>
            <a:r>
              <a:rPr lang="it-IT" dirty="0" err="1" smtClean="0"/>
              <a:t>lens</a:t>
            </a:r>
            <a:r>
              <a:rPr lang="it-IT" dirty="0" smtClean="0"/>
              <a:t> work</a:t>
            </a:r>
            <a:endParaRPr lang="it-IT" dirty="0"/>
          </a:p>
        </p:txBody>
      </p:sp>
      <p:pic>
        <p:nvPicPr>
          <p:cNvPr id="109570" name="Picture 2" descr="Risultati immagini per spherical l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198033" cy="356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Refraction</a:t>
            </a:r>
            <a:endParaRPr lang="it-IT" dirty="0"/>
          </a:p>
        </p:txBody>
      </p:sp>
      <p:pic>
        <p:nvPicPr>
          <p:cNvPr id="110594" name="Picture 2" descr="https://upload.wikimedia.org/wikipedia/commons/thumb/a/ac/Angle_of_incidence_Refraction_example.jpg/250px-Angle_of_incidence_Refraction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896544" cy="34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TechSkills">
  <a:themeElements>
    <a:clrScheme name="EndoCAS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EndoCAS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1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1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EndoCAS_mod">
  <a:themeElements>
    <a:clrScheme name="EndoCAS2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C1E0"/>
      </a:accent1>
      <a:accent2>
        <a:srgbClr val="CC0000"/>
      </a:accent2>
      <a:accent3>
        <a:srgbClr val="FFFFFF"/>
      </a:accent3>
      <a:accent4>
        <a:srgbClr val="003366"/>
      </a:accent4>
      <a:accent5>
        <a:srgbClr val="336699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sonalizzato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1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1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ugmented reality simulator for laparoscopic simul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EndoCAS_mod">
  <a:themeElements>
    <a:clrScheme name="EndoCAS2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C1E0"/>
      </a:accent1>
      <a:accent2>
        <a:srgbClr val="CC0000"/>
      </a:accent2>
      <a:accent3>
        <a:srgbClr val="FFFFFF"/>
      </a:accent3>
      <a:accent4>
        <a:srgbClr val="003366"/>
      </a:accent4>
      <a:accent5>
        <a:srgbClr val="336699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alpha val="84000"/>
          </a:schemeClr>
        </a:solidFill>
      </a:spPr>
      <a:bodyPr wrap="square">
        <a:spAutoFit/>
      </a:bodyPr>
      <a:lstStyle>
        <a:defPPr algn="ctr">
          <a:defRPr sz="1400" dirty="0" smtClean="0">
            <a:solidFill>
              <a:srgbClr val="00206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1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1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SimTechSkills</Template>
  <TotalTime>11640</TotalTime>
  <Words>225</Words>
  <Application>Microsoft Office PowerPoint</Application>
  <PresentationFormat>Presentazione su schermo (4:3)</PresentationFormat>
  <Paragraphs>64</Paragraphs>
  <Slides>26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SimTechSkills</vt:lpstr>
      <vt:lpstr>TemaEndoCAS_mod</vt:lpstr>
      <vt:lpstr>augmented reality simulator for laparoscopic simulator</vt:lpstr>
      <vt:lpstr>1_TemaEndoCAS_mod</vt:lpstr>
      <vt:lpstr>Fotografia di Photo Editor </vt:lpstr>
      <vt:lpstr>Equazione</vt:lpstr>
      <vt:lpstr>Presentazione standard di PowerPoint</vt:lpstr>
      <vt:lpstr>Pinhole camera</vt:lpstr>
      <vt:lpstr>Approximation of the light with rays</vt:lpstr>
      <vt:lpstr>Pinhole camera</vt:lpstr>
      <vt:lpstr>Pinhole camera</vt:lpstr>
      <vt:lpstr>We need a lens</vt:lpstr>
      <vt:lpstr>We need a lens</vt:lpstr>
      <vt:lpstr>How a spherical lens work</vt:lpstr>
      <vt:lpstr>Refraction</vt:lpstr>
      <vt:lpstr>Refraction</vt:lpstr>
      <vt:lpstr>Spherical lenses approximation</vt:lpstr>
      <vt:lpstr>Pinhole approximation</vt:lpstr>
      <vt:lpstr>Pinhole camera model</vt:lpstr>
      <vt:lpstr>Pinhole camera model</vt:lpstr>
      <vt:lpstr>Presentazione standard di PowerPoint</vt:lpstr>
      <vt:lpstr>Lens distortion compensation</vt:lpstr>
      <vt:lpstr>Presentazione standard di PowerPoint</vt:lpstr>
      <vt:lpstr>Pixelizzation</vt:lpstr>
      <vt:lpstr>Camera calibration: intrinsic parameters</vt:lpstr>
      <vt:lpstr>Monoscopic localization of objects</vt:lpstr>
      <vt:lpstr>Stereo triangulation</vt:lpstr>
      <vt:lpstr>Infrared tracking systems</vt:lpstr>
      <vt:lpstr>Puntualizzazione…</vt:lpstr>
      <vt:lpstr>Presentazione standard di PowerPoint</vt:lpstr>
      <vt:lpstr>Presentazione standard di PowerPoint</vt:lpstr>
      <vt:lpstr>ESERCIZI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Vincenzo Ferrari</dc:creator>
  <cp:lastModifiedBy>Vincenzo Ferrari</cp:lastModifiedBy>
  <cp:revision>154</cp:revision>
  <dcterms:created xsi:type="dcterms:W3CDTF">2014-03-27T06:38:32Z</dcterms:created>
  <dcterms:modified xsi:type="dcterms:W3CDTF">2018-03-23T16:09:43Z</dcterms:modified>
</cp:coreProperties>
</file>