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23"/>
  </p:notesMasterIdLst>
  <p:sldIdLst>
    <p:sldId id="257" r:id="rId4"/>
    <p:sldId id="258" r:id="rId5"/>
    <p:sldId id="265" r:id="rId6"/>
    <p:sldId id="262" r:id="rId7"/>
    <p:sldId id="267" r:id="rId8"/>
    <p:sldId id="266" r:id="rId9"/>
    <p:sldId id="263" r:id="rId10"/>
    <p:sldId id="274" r:id="rId11"/>
    <p:sldId id="291" r:id="rId12"/>
    <p:sldId id="271" r:id="rId13"/>
    <p:sldId id="269" r:id="rId14"/>
    <p:sldId id="270" r:id="rId15"/>
    <p:sldId id="268" r:id="rId16"/>
    <p:sldId id="272" r:id="rId17"/>
    <p:sldId id="264" r:id="rId18"/>
    <p:sldId id="276" r:id="rId19"/>
    <p:sldId id="273" r:id="rId20"/>
    <p:sldId id="275" r:id="rId21"/>
    <p:sldId id="261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cenzo" initials="V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5851C-B2F6-4EB3-94C9-5E21C6B73276}" v="1" dt="2026-03-27T09:33:03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1183" y="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6-27T11:56:41.856" idx="2">
    <p:pos x="10" y="10"/>
    <p:text>We can think that the biggest error in our registration came from disaignment from pelsis to chest. So it is indipendent from the method used to register they. A more simple way to registar is using artificial marker on the skin.  If the patient is sufficient slim a marker we can attach artificial markers on his some bone hill and it is very near to bone surface.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2DD33-980A-43EE-9BAA-403ED895F03D}" type="datetimeFigureOut">
              <a:rPr lang="it-IT" smtClean="0"/>
              <a:t>27/03/2026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B8F2D-F225-4D64-9A03-20A55014C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94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4044B-927C-4819-855A-CD3A99FD699F}" type="slidenum">
              <a:rPr lang="it-IT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B51F62-93D0-49B6-B903-99D86B5F767A}" type="slidenum">
              <a:rPr lang="en-US" altLang="it-IT" sz="1200">
                <a:solidFill>
                  <a:prstClr val="black"/>
                </a:solidFill>
              </a:rPr>
              <a:pPr/>
              <a:t>3</a:t>
            </a:fld>
            <a:endParaRPr lang="en-US" altLang="it-IT" sz="1200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99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66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b="1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 userDrawn="1"/>
        </p:nvSpPr>
        <p:spPr bwMode="auto">
          <a:xfrm>
            <a:off x="-3175" y="6477000"/>
            <a:ext cx="9144000" cy="395288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grpSp>
        <p:nvGrpSpPr>
          <p:cNvPr id="6" name="Gruppo 6"/>
          <p:cNvGrpSpPr>
            <a:grpSpLocks/>
          </p:cNvGrpSpPr>
          <p:nvPr userDrawn="1"/>
        </p:nvGrpSpPr>
        <p:grpSpPr bwMode="auto">
          <a:xfrm>
            <a:off x="0" y="0"/>
            <a:ext cx="9161463" cy="762000"/>
            <a:chOff x="-4763" y="-4763"/>
            <a:chExt cx="9162000" cy="762000"/>
          </a:xfrm>
        </p:grpSpPr>
        <p:sp>
          <p:nvSpPr>
            <p:cNvPr id="7" name="Rettangolo 6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8" name="Rettangolo 7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9" name="Rettangolo 8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5586413"/>
            <a:ext cx="32639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92088"/>
            <a:ext cx="8736013" cy="417512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3360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292889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69101" y="204788"/>
            <a:ext cx="2195513" cy="60007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79388" y="204788"/>
            <a:ext cx="6437312" cy="60007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357409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204789"/>
            <a:ext cx="8736013" cy="3286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79389" y="1022351"/>
            <a:ext cx="8785225" cy="5183188"/>
          </a:xfrm>
        </p:spPr>
        <p:txBody>
          <a:bodyPr/>
          <a:lstStyle/>
          <a:p>
            <a:pPr lvl="0"/>
            <a:r>
              <a:rPr lang="it-IT" noProof="0" dirty="0"/>
              <a:t>Fare clic sull'icona per inserire una tabella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116277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1584609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66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b="1">
              <a:solidFill>
                <a:srgbClr val="000000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9375" y="79375"/>
            <a:ext cx="8964613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92088"/>
            <a:ext cx="8736013" cy="417512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1336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07800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69262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199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388" y="1022350"/>
            <a:ext cx="4316412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22350"/>
            <a:ext cx="4316413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97838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5009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6860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3901772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023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07489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48583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2002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69100" y="204788"/>
            <a:ext cx="2195513" cy="60007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79388" y="204788"/>
            <a:ext cx="6437312" cy="60007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4794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204788"/>
            <a:ext cx="8736013" cy="3286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79388" y="1022350"/>
            <a:ext cx="4316412" cy="51831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22350"/>
            <a:ext cx="4316413" cy="51831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98213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204788"/>
            <a:ext cx="8736013" cy="3286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79388" y="1022350"/>
            <a:ext cx="8785225" cy="5183188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99888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292100" y="5715000"/>
            <a:ext cx="6945313" cy="762000"/>
            <a:chOff x="184" y="288"/>
            <a:chExt cx="4375" cy="480"/>
          </a:xfrm>
        </p:grpSpPr>
        <p:grpSp>
          <p:nvGrpSpPr>
            <p:cNvPr id="5" name="Group 23"/>
            <p:cNvGrpSpPr>
              <a:grpSpLocks/>
            </p:cNvGrpSpPr>
            <p:nvPr userDrawn="1"/>
          </p:nvGrpSpPr>
          <p:grpSpPr bwMode="auto">
            <a:xfrm>
              <a:off x="184" y="346"/>
              <a:ext cx="359" cy="422"/>
              <a:chOff x="1753" y="2640"/>
              <a:chExt cx="359" cy="422"/>
            </a:xfrm>
          </p:grpSpPr>
          <p:sp>
            <p:nvSpPr>
              <p:cNvPr id="8" name="Rectangle 24"/>
              <p:cNvSpPr>
                <a:spLocks noChangeArrowheads="1"/>
              </p:cNvSpPr>
              <p:nvPr userDrawn="1"/>
            </p:nvSpPr>
            <p:spPr bwMode="auto">
              <a:xfrm rot="-5400000">
                <a:off x="1739" y="2942"/>
                <a:ext cx="134" cy="105"/>
              </a:xfrm>
              <a:prstGeom prst="rect">
                <a:avLst/>
              </a:prstGeom>
              <a:gradFill rotWithShape="1">
                <a:gsLst>
                  <a:gs pos="0">
                    <a:srgbClr val="D8D8EC">
                      <a:alpha val="90999"/>
                    </a:srgbClr>
                  </a:gs>
                  <a:gs pos="100000">
                    <a:srgbClr val="00008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 userDrawn="1"/>
            </p:nvSpPr>
            <p:spPr bwMode="auto">
              <a:xfrm rot="-5400000">
                <a:off x="1865" y="2943"/>
                <a:ext cx="134" cy="104"/>
              </a:xfrm>
              <a:prstGeom prst="rect">
                <a:avLst/>
              </a:prstGeom>
              <a:gradFill rotWithShape="1">
                <a:gsLst>
                  <a:gs pos="0">
                    <a:srgbClr val="D8D8EC">
                      <a:alpha val="90999"/>
                    </a:srgbClr>
                  </a:gs>
                  <a:gs pos="100000">
                    <a:srgbClr val="00008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26"/>
              <p:cNvSpPr>
                <a:spLocks noChangeArrowheads="1"/>
              </p:cNvSpPr>
              <p:nvPr userDrawn="1"/>
            </p:nvSpPr>
            <p:spPr bwMode="auto">
              <a:xfrm rot="-5400000">
                <a:off x="1993" y="2942"/>
                <a:ext cx="134" cy="105"/>
              </a:xfrm>
              <a:prstGeom prst="rect">
                <a:avLst/>
              </a:prstGeom>
              <a:gradFill rotWithShape="1">
                <a:gsLst>
                  <a:gs pos="0">
                    <a:srgbClr val="D8D8EC">
                      <a:alpha val="90999"/>
                    </a:srgbClr>
                  </a:gs>
                  <a:gs pos="100000">
                    <a:srgbClr val="00008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27"/>
              <p:cNvSpPr>
                <a:spLocks noChangeArrowheads="1"/>
              </p:cNvSpPr>
              <p:nvPr userDrawn="1"/>
            </p:nvSpPr>
            <p:spPr bwMode="auto">
              <a:xfrm rot="-5400000">
                <a:off x="1739" y="2798"/>
                <a:ext cx="134" cy="105"/>
              </a:xfrm>
              <a:prstGeom prst="rect">
                <a:avLst/>
              </a:prstGeom>
              <a:gradFill rotWithShape="1">
                <a:gsLst>
                  <a:gs pos="0">
                    <a:srgbClr val="D8D8EC">
                      <a:alpha val="90999"/>
                    </a:srgbClr>
                  </a:gs>
                  <a:gs pos="100000">
                    <a:srgbClr val="00008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28"/>
              <p:cNvSpPr>
                <a:spLocks noChangeArrowheads="1"/>
              </p:cNvSpPr>
              <p:nvPr userDrawn="1"/>
            </p:nvSpPr>
            <p:spPr bwMode="auto">
              <a:xfrm rot="-5400000">
                <a:off x="1865" y="2799"/>
                <a:ext cx="134" cy="104"/>
              </a:xfrm>
              <a:prstGeom prst="rect">
                <a:avLst/>
              </a:prstGeom>
              <a:gradFill rotWithShape="1">
                <a:gsLst>
                  <a:gs pos="0">
                    <a:srgbClr val="D8D8EC">
                      <a:alpha val="90999"/>
                    </a:srgbClr>
                  </a:gs>
                  <a:gs pos="100000">
                    <a:srgbClr val="00008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29"/>
              <p:cNvSpPr>
                <a:spLocks noChangeArrowheads="1"/>
              </p:cNvSpPr>
              <p:nvPr userDrawn="1"/>
            </p:nvSpPr>
            <p:spPr bwMode="auto">
              <a:xfrm rot="-5400000">
                <a:off x="1739" y="2654"/>
                <a:ext cx="134" cy="105"/>
              </a:xfrm>
              <a:prstGeom prst="rect">
                <a:avLst/>
              </a:prstGeom>
              <a:gradFill rotWithShape="1">
                <a:gsLst>
                  <a:gs pos="0">
                    <a:srgbClr val="D8D8EC">
                      <a:alpha val="90999"/>
                    </a:srgbClr>
                  </a:gs>
                  <a:gs pos="100000">
                    <a:srgbClr val="00008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Rectangle 30"/>
            <p:cNvSpPr>
              <a:spLocks noChangeArrowheads="1"/>
            </p:cNvSpPr>
            <p:nvPr userDrawn="1"/>
          </p:nvSpPr>
          <p:spPr bwMode="auto">
            <a:xfrm rot="-5400000">
              <a:off x="91" y="485"/>
              <a:ext cx="417" cy="23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D8D8EC">
                    <a:alpha val="71001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7" name="Rectangle 31"/>
            <p:cNvSpPr>
              <a:spLocks noChangeArrowheads="1"/>
            </p:cNvSpPr>
            <p:nvPr userDrawn="1"/>
          </p:nvSpPr>
          <p:spPr bwMode="auto">
            <a:xfrm flipV="1">
              <a:off x="240" y="624"/>
              <a:ext cx="4319" cy="23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D8D8EC">
                    <a:alpha val="71001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</p:grpSp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E2639-9883-498B-8544-9B218001609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73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43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8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1286810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6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7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0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71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54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89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37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25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389" y="1022351"/>
            <a:ext cx="4316412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22351"/>
            <a:ext cx="4316413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181864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201554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424548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357852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852487"/>
            <a:ext cx="3008313" cy="112429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852488"/>
            <a:ext cx="5111751" cy="5662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2014538"/>
            <a:ext cx="3008313" cy="453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337356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</p:spTree>
    <p:extLst>
      <p:ext uri="{BB962C8B-B14F-4D97-AF65-F5344CB8AC3E}">
        <p14:creationId xmlns:p14="http://schemas.microsoft.com/office/powerpoint/2010/main" val="353391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22350"/>
            <a:ext cx="8785225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-3175" y="6605588"/>
            <a:ext cx="9144000" cy="252412"/>
          </a:xfrm>
          <a:prstGeom prst="rect">
            <a:avLst/>
          </a:prstGeom>
          <a:solidFill>
            <a:srgbClr val="6B8E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052" name="Gruppo 14"/>
          <p:cNvGrpSpPr>
            <a:grpSpLocks/>
          </p:cNvGrpSpPr>
          <p:nvPr/>
        </p:nvGrpSpPr>
        <p:grpSpPr bwMode="auto">
          <a:xfrm>
            <a:off x="0" y="0"/>
            <a:ext cx="9144000" cy="762000"/>
            <a:chOff x="-4763" y="-4763"/>
            <a:chExt cx="9162000" cy="762000"/>
          </a:xfrm>
        </p:grpSpPr>
        <p:sp>
          <p:nvSpPr>
            <p:cNvPr id="12" name="Rettangolo 11"/>
            <p:cNvSpPr/>
            <p:nvPr userDrawn="1"/>
          </p:nvSpPr>
          <p:spPr bwMode="auto">
            <a:xfrm>
              <a:off x="-4763" y="604837"/>
              <a:ext cx="9162000" cy="152400"/>
            </a:xfrm>
            <a:prstGeom prst="rect">
              <a:avLst/>
            </a:prstGeom>
            <a:solidFill>
              <a:srgbClr val="6492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ttangolo 12"/>
            <p:cNvSpPr/>
            <p:nvPr userDrawn="1"/>
          </p:nvSpPr>
          <p:spPr bwMode="auto">
            <a:xfrm>
              <a:off x="-4763" y="528637"/>
              <a:ext cx="9162000" cy="76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ttangolo 13"/>
            <p:cNvSpPr/>
            <p:nvPr userDrawn="1"/>
          </p:nvSpPr>
          <p:spPr bwMode="auto">
            <a:xfrm>
              <a:off x="-4763" y="-4763"/>
              <a:ext cx="9162000" cy="533400"/>
            </a:xfrm>
            <a:prstGeom prst="rect">
              <a:avLst/>
            </a:prstGeom>
            <a:solidFill>
              <a:srgbClr val="0030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304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463" y="6583363"/>
            <a:ext cx="861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EndoCAS – University of Pisa</a:t>
            </a:r>
          </a:p>
        </p:txBody>
      </p:sp>
      <p:pic>
        <p:nvPicPr>
          <p:cNvPr id="2054" name="Picture 13" descr="SoloOtrasparen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975"/>
            <a:ext cx="4175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4762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pic>
        <p:nvPicPr>
          <p:cNvPr id="2056" name="Immagine 17" descr="unipi1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6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7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75A3D1"/>
        </a:buClr>
        <a:buSzPct val="77000"/>
        <a:buFont typeface="Wingdings" pitchFamily="2" charset="2"/>
        <a:buChar char="o"/>
        <a:defRPr sz="2200">
          <a:solidFill>
            <a:schemeClr val="tx1"/>
          </a:solidFill>
          <a:latin typeface="+mj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5B90C8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j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5B90C8"/>
        </a:buClr>
        <a:buSzPct val="75000"/>
        <a:buFont typeface="Wingdings" pitchFamily="2" charset="2"/>
        <a:buChar char="o"/>
        <a:defRPr sz="1900">
          <a:solidFill>
            <a:schemeClr val="tx1"/>
          </a:solidFill>
          <a:latin typeface="+mj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j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5B90C8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j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662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0403" name="AutoShape 3"/>
          <p:cNvSpPr>
            <a:spLocks noChangeArrowheads="1"/>
          </p:cNvSpPr>
          <p:nvPr/>
        </p:nvSpPr>
        <p:spPr bwMode="auto">
          <a:xfrm>
            <a:off x="76200" y="79375"/>
            <a:ext cx="8964613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folHlink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04788"/>
            <a:ext cx="87360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22350"/>
            <a:ext cx="8785225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30407" name="AutoShape 7"/>
          <p:cNvSpPr>
            <a:spLocks noChangeArrowheads="1"/>
          </p:cNvSpPr>
          <p:nvPr/>
        </p:nvSpPr>
        <p:spPr bwMode="auto">
          <a:xfrm>
            <a:off x="74613" y="949325"/>
            <a:ext cx="8964612" cy="5451475"/>
          </a:xfrm>
          <a:prstGeom prst="roundRect">
            <a:avLst>
              <a:gd name="adj" fmla="val 2889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0412" name="AutoShape 12"/>
          <p:cNvSpPr>
            <a:spLocks noChangeArrowheads="1"/>
          </p:cNvSpPr>
          <p:nvPr/>
        </p:nvSpPr>
        <p:spPr bwMode="auto">
          <a:xfrm>
            <a:off x="71438" y="6477000"/>
            <a:ext cx="8964612" cy="298450"/>
          </a:xfrm>
          <a:prstGeom prst="roundRect">
            <a:avLst>
              <a:gd name="adj" fmla="val 17134"/>
            </a:avLst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392" name="Picture 13" descr="SoloOtrasparent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4175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53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o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o"/>
        <a:defRPr sz="19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245225"/>
            <a:ext cx="2743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0" name="Group 56"/>
          <p:cNvGrpSpPr>
            <a:grpSpLocks/>
          </p:cNvGrpSpPr>
          <p:nvPr/>
        </p:nvGrpSpPr>
        <p:grpSpPr bwMode="auto">
          <a:xfrm>
            <a:off x="292100" y="457200"/>
            <a:ext cx="6945313" cy="762000"/>
            <a:chOff x="184" y="288"/>
            <a:chExt cx="4375" cy="480"/>
          </a:xfrm>
        </p:grpSpPr>
        <p:grpSp>
          <p:nvGrpSpPr>
            <p:cNvPr id="1031" name="Group 47"/>
            <p:cNvGrpSpPr>
              <a:grpSpLocks/>
            </p:cNvGrpSpPr>
            <p:nvPr userDrawn="1"/>
          </p:nvGrpSpPr>
          <p:grpSpPr bwMode="auto">
            <a:xfrm>
              <a:off x="184" y="346"/>
              <a:ext cx="359" cy="422"/>
              <a:chOff x="1753" y="2640"/>
              <a:chExt cx="359" cy="422"/>
            </a:xfrm>
          </p:grpSpPr>
          <p:sp>
            <p:nvSpPr>
              <p:cNvPr id="1034" name="Rectangle 48"/>
              <p:cNvSpPr>
                <a:spLocks noChangeArrowheads="1"/>
              </p:cNvSpPr>
              <p:nvPr userDrawn="1"/>
            </p:nvSpPr>
            <p:spPr bwMode="auto">
              <a:xfrm rot="-5400000">
                <a:off x="1739" y="2942"/>
                <a:ext cx="134" cy="105"/>
              </a:xfrm>
              <a:prstGeom prst="rect">
                <a:avLst/>
              </a:prstGeom>
              <a:gradFill rotWithShape="1">
                <a:gsLst>
                  <a:gs pos="0">
                    <a:srgbClr val="D8D8EC">
                      <a:alpha val="90999"/>
                    </a:srgbClr>
                  </a:gs>
                  <a:gs pos="100000">
                    <a:srgbClr val="00008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Rectangle 49"/>
              <p:cNvSpPr>
                <a:spLocks noChangeArrowheads="1"/>
              </p:cNvSpPr>
              <p:nvPr userDrawn="1"/>
            </p:nvSpPr>
            <p:spPr bwMode="auto">
              <a:xfrm rot="-5400000">
                <a:off x="1865" y="2943"/>
                <a:ext cx="134" cy="104"/>
              </a:xfrm>
              <a:prstGeom prst="rect">
                <a:avLst/>
              </a:prstGeom>
              <a:gradFill rotWithShape="1">
                <a:gsLst>
                  <a:gs pos="0">
                    <a:srgbClr val="D8D8EC">
                      <a:alpha val="90999"/>
                    </a:srgbClr>
                  </a:gs>
                  <a:gs pos="100000">
                    <a:srgbClr val="00008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Rectangle 50"/>
              <p:cNvSpPr>
                <a:spLocks noChangeArrowheads="1"/>
              </p:cNvSpPr>
              <p:nvPr userDrawn="1"/>
            </p:nvSpPr>
            <p:spPr bwMode="auto">
              <a:xfrm rot="-5400000">
                <a:off x="1993" y="2942"/>
                <a:ext cx="134" cy="105"/>
              </a:xfrm>
              <a:prstGeom prst="rect">
                <a:avLst/>
              </a:prstGeom>
              <a:gradFill rotWithShape="1">
                <a:gsLst>
                  <a:gs pos="0">
                    <a:srgbClr val="D8D8EC">
                      <a:alpha val="90999"/>
                    </a:srgbClr>
                  </a:gs>
                  <a:gs pos="100000">
                    <a:srgbClr val="00008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Rectangle 51"/>
              <p:cNvSpPr>
                <a:spLocks noChangeArrowheads="1"/>
              </p:cNvSpPr>
              <p:nvPr userDrawn="1"/>
            </p:nvSpPr>
            <p:spPr bwMode="auto">
              <a:xfrm rot="-5400000">
                <a:off x="1739" y="2798"/>
                <a:ext cx="134" cy="105"/>
              </a:xfrm>
              <a:prstGeom prst="rect">
                <a:avLst/>
              </a:prstGeom>
              <a:gradFill rotWithShape="1">
                <a:gsLst>
                  <a:gs pos="0">
                    <a:srgbClr val="D8D8EC">
                      <a:alpha val="90999"/>
                    </a:srgbClr>
                  </a:gs>
                  <a:gs pos="100000">
                    <a:srgbClr val="00008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Rectangle 52"/>
              <p:cNvSpPr>
                <a:spLocks noChangeArrowheads="1"/>
              </p:cNvSpPr>
              <p:nvPr userDrawn="1"/>
            </p:nvSpPr>
            <p:spPr bwMode="auto">
              <a:xfrm rot="-5400000">
                <a:off x="1865" y="2799"/>
                <a:ext cx="134" cy="104"/>
              </a:xfrm>
              <a:prstGeom prst="rect">
                <a:avLst/>
              </a:prstGeom>
              <a:gradFill rotWithShape="1">
                <a:gsLst>
                  <a:gs pos="0">
                    <a:srgbClr val="D8D8EC">
                      <a:alpha val="90999"/>
                    </a:srgbClr>
                  </a:gs>
                  <a:gs pos="100000">
                    <a:srgbClr val="00008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53"/>
              <p:cNvSpPr>
                <a:spLocks noChangeArrowheads="1"/>
              </p:cNvSpPr>
              <p:nvPr userDrawn="1"/>
            </p:nvSpPr>
            <p:spPr bwMode="auto">
              <a:xfrm rot="-5400000">
                <a:off x="1739" y="2654"/>
                <a:ext cx="134" cy="105"/>
              </a:xfrm>
              <a:prstGeom prst="rect">
                <a:avLst/>
              </a:prstGeom>
              <a:gradFill rotWithShape="1">
                <a:gsLst>
                  <a:gs pos="0">
                    <a:srgbClr val="D8D8EC">
                      <a:alpha val="90999"/>
                    </a:srgbClr>
                  </a:gs>
                  <a:gs pos="100000">
                    <a:srgbClr val="000080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32" name="Rectangle 45"/>
            <p:cNvSpPr>
              <a:spLocks noChangeArrowheads="1"/>
            </p:cNvSpPr>
            <p:nvPr userDrawn="1"/>
          </p:nvSpPr>
          <p:spPr bwMode="auto">
            <a:xfrm rot="-5400000">
              <a:off x="91" y="485"/>
              <a:ext cx="417" cy="23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D8D8EC">
                    <a:alpha val="71001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1033" name="Rectangle 46"/>
            <p:cNvSpPr>
              <a:spLocks noChangeArrowheads="1"/>
            </p:cNvSpPr>
            <p:nvPr userDrawn="1"/>
          </p:nvSpPr>
          <p:spPr bwMode="auto">
            <a:xfrm flipV="1">
              <a:off x="240" y="624"/>
              <a:ext cx="4319" cy="23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D8D8EC">
                    <a:alpha val="71001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04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nvPe91lrB0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99vkwKUHF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microsoft.com/office/2017/06/relationships/model3d" Target="../media/model3d1.glb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DavidD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2513"/>
            <a:ext cx="3495675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8932" name="Picture 4" descr="viscera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142716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5" descr="Tac3Sl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17287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AutoShape 6"/>
          <p:cNvSpPr>
            <a:spLocks noChangeArrowheads="1"/>
          </p:cNvSpPr>
          <p:nvPr/>
        </p:nvSpPr>
        <p:spPr bwMode="auto">
          <a:xfrm rot="5400000">
            <a:off x="1196975" y="2646363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3254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400" b="1" i="1"/>
              <a:t>Image Guided Surgery</a:t>
            </a:r>
          </a:p>
        </p:txBody>
      </p:sp>
      <p:pic>
        <p:nvPicPr>
          <p:cNvPr id="7" name="Picture 16" descr="VecchiaAugment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65188"/>
            <a:ext cx="7416800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5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2523 C 0.07622 -0.04421 0.13906 -0.06296 0.17986 -0.05023 C 0.22066 -0.0375 0.22413 0.05046 0.25851 0.05139 C 0.29288 0.05232 0.35174 -0.04583 0.38611 -0.04537 C 0.42049 -0.04491 0.43577 0.05764 0.46476 0.05463 C 0.49375 0.05162 0.54653 -0.04259 0.5599 -0.06366 " pathEditMode="relative" rAng="0" ptsTypes="aaaaaA">
                                      <p:cBhvr>
                                        <p:cTn id="15" dur="2000" fill="hold"/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67" y="1196752"/>
            <a:ext cx="67151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86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4102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20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333625"/>
            <a:ext cx="55816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27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67" y="1196752"/>
            <a:ext cx="67151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83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1382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53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1795780" y="1447800"/>
            <a:ext cx="5552440" cy="3962400"/>
            <a:chOff x="0" y="0"/>
            <a:chExt cx="5552567" cy="3962400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392" y="646176"/>
              <a:ext cx="2797175" cy="171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magine 6" descr="C:\Users\ACER\Desktop\ChirurgiaAssistitaDalCalcolatore_Ferrari\Materiale_CAC\Mel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58110" cy="3962400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069344" y="5217587"/>
                <a:ext cx="576064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2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it-IT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it-IT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it-IT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it-IT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  <m:r>
                            <a:rPr lang="it-IT" sz="2600">
                              <a:latin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̅"/>
                              <m:ctrlPr>
                                <a:rPr lang="it-IT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it-IT" sz="2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it-IT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t-IT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it-IT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it-IT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it-IT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it-IT" sz="2600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it-IT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it-IT" sz="2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it-IT" sz="2600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344" y="5217587"/>
                <a:ext cx="5760640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60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A7D75C-2D1B-4183-BFC8-8E5D810FC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9A4F1F-BF3D-4EEE-A076-92C692A9C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https://www.youtube.com/watch?v=unvPe91lrB0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6662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41BA00-565D-5CFE-328D-05659E695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4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9308F-BE0A-447C-8888-0E7579BF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34AD95-C95D-49C1-BA23-7FB1F7359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406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1" name="Oval 27"/>
          <p:cNvSpPr>
            <a:spLocks noChangeArrowheads="1"/>
          </p:cNvSpPr>
          <p:nvPr/>
        </p:nvSpPr>
        <p:spPr bwMode="auto">
          <a:xfrm>
            <a:off x="4467225" y="4795838"/>
            <a:ext cx="157163" cy="161925"/>
          </a:xfrm>
          <a:prstGeom prst="ellipse">
            <a:avLst/>
          </a:prstGeom>
          <a:solidFill>
            <a:srgbClr val="0000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43" name="Oval 32"/>
          <p:cNvSpPr>
            <a:spLocks noChangeArrowheads="1"/>
          </p:cNvSpPr>
          <p:nvPr/>
        </p:nvSpPr>
        <p:spPr bwMode="auto">
          <a:xfrm>
            <a:off x="4467225" y="4795838"/>
            <a:ext cx="157163" cy="161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IGI - Assumptions can Kill</a:t>
            </a:r>
          </a:p>
        </p:txBody>
      </p:sp>
      <p:grpSp>
        <p:nvGrpSpPr>
          <p:cNvPr id="10245" name="Group 29"/>
          <p:cNvGrpSpPr>
            <a:grpSpLocks/>
          </p:cNvGrpSpPr>
          <p:nvPr/>
        </p:nvGrpSpPr>
        <p:grpSpPr bwMode="auto">
          <a:xfrm>
            <a:off x="3873500" y="3937000"/>
            <a:ext cx="1308100" cy="939800"/>
            <a:chOff x="2440" y="1844"/>
            <a:chExt cx="824" cy="592"/>
          </a:xfrm>
        </p:grpSpPr>
        <p:sp>
          <p:nvSpPr>
            <p:cNvPr id="10257" name="Rectangle 14"/>
            <p:cNvSpPr>
              <a:spLocks noChangeAspect="1" noChangeArrowheads="1"/>
            </p:cNvSpPr>
            <p:nvPr/>
          </p:nvSpPr>
          <p:spPr bwMode="auto">
            <a:xfrm>
              <a:off x="2440" y="2292"/>
              <a:ext cx="144" cy="1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10258" name="Rectangle 15"/>
            <p:cNvSpPr>
              <a:spLocks noChangeAspect="1" noChangeArrowheads="1"/>
            </p:cNvSpPr>
            <p:nvPr/>
          </p:nvSpPr>
          <p:spPr bwMode="auto">
            <a:xfrm>
              <a:off x="2832" y="1844"/>
              <a:ext cx="144" cy="1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10259" name="Rectangle 16"/>
            <p:cNvSpPr>
              <a:spLocks noChangeAspect="1" noChangeArrowheads="1"/>
            </p:cNvSpPr>
            <p:nvPr/>
          </p:nvSpPr>
          <p:spPr bwMode="auto">
            <a:xfrm>
              <a:off x="3120" y="2244"/>
              <a:ext cx="144" cy="1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</p:grpSp>
      <p:grpSp>
        <p:nvGrpSpPr>
          <p:cNvPr id="164894" name="Group 30"/>
          <p:cNvGrpSpPr>
            <a:grpSpLocks/>
          </p:cNvGrpSpPr>
          <p:nvPr/>
        </p:nvGrpSpPr>
        <p:grpSpPr bwMode="auto">
          <a:xfrm>
            <a:off x="3878263" y="3448050"/>
            <a:ext cx="1309687" cy="938213"/>
            <a:chOff x="2443" y="1536"/>
            <a:chExt cx="825" cy="591"/>
          </a:xfrm>
        </p:grpSpPr>
        <p:grpSp>
          <p:nvGrpSpPr>
            <p:cNvPr id="10248" name="Group 20"/>
            <p:cNvGrpSpPr>
              <a:grpSpLocks/>
            </p:cNvGrpSpPr>
            <p:nvPr/>
          </p:nvGrpSpPr>
          <p:grpSpPr bwMode="auto">
            <a:xfrm>
              <a:off x="2443" y="1983"/>
              <a:ext cx="144" cy="144"/>
              <a:chOff x="1891" y="2088"/>
              <a:chExt cx="144" cy="144"/>
            </a:xfrm>
          </p:grpSpPr>
          <p:sp>
            <p:nvSpPr>
              <p:cNvPr id="10255" name="Line 18"/>
              <p:cNvSpPr>
                <a:spLocks noChangeShapeType="1"/>
              </p:cNvSpPr>
              <p:nvPr/>
            </p:nvSpPr>
            <p:spPr bwMode="auto">
              <a:xfrm>
                <a:off x="1896" y="2088"/>
                <a:ext cx="136" cy="144"/>
              </a:xfrm>
              <a:prstGeom prst="line">
                <a:avLst/>
              </a:prstGeom>
              <a:noFill/>
              <a:ln w="9525">
                <a:solidFill>
                  <a:srgbClr val="0000E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6" name="Line 19"/>
              <p:cNvSpPr>
                <a:spLocks noChangeShapeType="1"/>
              </p:cNvSpPr>
              <p:nvPr/>
            </p:nvSpPr>
            <p:spPr bwMode="auto">
              <a:xfrm rot="-5400000">
                <a:off x="1895" y="2086"/>
                <a:ext cx="136" cy="144"/>
              </a:xfrm>
              <a:prstGeom prst="line">
                <a:avLst/>
              </a:prstGeom>
              <a:noFill/>
              <a:ln w="9525">
                <a:solidFill>
                  <a:srgbClr val="0000E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49" name="Group 21"/>
            <p:cNvGrpSpPr>
              <a:grpSpLocks/>
            </p:cNvGrpSpPr>
            <p:nvPr/>
          </p:nvGrpSpPr>
          <p:grpSpPr bwMode="auto">
            <a:xfrm>
              <a:off x="2833" y="1536"/>
              <a:ext cx="144" cy="144"/>
              <a:chOff x="1891" y="2088"/>
              <a:chExt cx="144" cy="144"/>
            </a:xfrm>
          </p:grpSpPr>
          <p:sp>
            <p:nvSpPr>
              <p:cNvPr id="10253" name="Line 22"/>
              <p:cNvSpPr>
                <a:spLocks noChangeShapeType="1"/>
              </p:cNvSpPr>
              <p:nvPr/>
            </p:nvSpPr>
            <p:spPr bwMode="auto">
              <a:xfrm>
                <a:off x="1896" y="2088"/>
                <a:ext cx="136" cy="144"/>
              </a:xfrm>
              <a:prstGeom prst="line">
                <a:avLst/>
              </a:prstGeom>
              <a:noFill/>
              <a:ln w="9525">
                <a:solidFill>
                  <a:srgbClr val="0000E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4" name="Line 23"/>
              <p:cNvSpPr>
                <a:spLocks noChangeShapeType="1"/>
              </p:cNvSpPr>
              <p:nvPr/>
            </p:nvSpPr>
            <p:spPr bwMode="auto">
              <a:xfrm rot="-5400000">
                <a:off x="1895" y="2086"/>
                <a:ext cx="136" cy="144"/>
              </a:xfrm>
              <a:prstGeom prst="line">
                <a:avLst/>
              </a:prstGeom>
              <a:noFill/>
              <a:ln w="9525">
                <a:solidFill>
                  <a:srgbClr val="0000E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50" name="Group 24"/>
            <p:cNvGrpSpPr>
              <a:grpSpLocks/>
            </p:cNvGrpSpPr>
            <p:nvPr/>
          </p:nvGrpSpPr>
          <p:grpSpPr bwMode="auto">
            <a:xfrm>
              <a:off x="3124" y="1941"/>
              <a:ext cx="144" cy="144"/>
              <a:chOff x="1891" y="2088"/>
              <a:chExt cx="144" cy="144"/>
            </a:xfrm>
          </p:grpSpPr>
          <p:sp>
            <p:nvSpPr>
              <p:cNvPr id="10251" name="Line 25"/>
              <p:cNvSpPr>
                <a:spLocks noChangeShapeType="1"/>
              </p:cNvSpPr>
              <p:nvPr/>
            </p:nvSpPr>
            <p:spPr bwMode="auto">
              <a:xfrm>
                <a:off x="1896" y="2088"/>
                <a:ext cx="136" cy="144"/>
              </a:xfrm>
              <a:prstGeom prst="line">
                <a:avLst/>
              </a:prstGeom>
              <a:noFill/>
              <a:ln w="9525">
                <a:solidFill>
                  <a:srgbClr val="0000E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2" name="Line 26"/>
              <p:cNvSpPr>
                <a:spLocks noChangeShapeType="1"/>
              </p:cNvSpPr>
              <p:nvPr/>
            </p:nvSpPr>
            <p:spPr bwMode="auto">
              <a:xfrm rot="-5400000">
                <a:off x="1895" y="2086"/>
                <a:ext cx="136" cy="144"/>
              </a:xfrm>
              <a:prstGeom prst="line">
                <a:avLst/>
              </a:prstGeom>
              <a:noFill/>
              <a:ln w="9525">
                <a:solidFill>
                  <a:srgbClr val="0000E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47" name="Text Box 31"/>
          <p:cNvSpPr txBox="1">
            <a:spLocks noChangeArrowheads="1"/>
          </p:cNvSpPr>
          <p:nvPr/>
        </p:nvSpPr>
        <p:spPr bwMode="auto">
          <a:xfrm>
            <a:off x="555625" y="1579563"/>
            <a:ext cx="82264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t-IT">
                <a:solidFill>
                  <a:srgbClr val="000000"/>
                </a:solidFill>
              </a:rPr>
              <a:t> What happens if the data acquisition process doesn’t match our assumptions?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t-IT">
                <a:solidFill>
                  <a:srgbClr val="000000"/>
                </a:solidFill>
              </a:rPr>
              <a:t> An acquisition which is biased by a rigid transformation can have serious </a:t>
            </a:r>
            <a:br>
              <a:rPr lang="en-US" altLang="it-IT">
                <a:solidFill>
                  <a:srgbClr val="000000"/>
                </a:solidFill>
              </a:rPr>
            </a:br>
            <a:r>
              <a:rPr lang="en-US" altLang="it-IT">
                <a:solidFill>
                  <a:srgbClr val="000000"/>
                </a:solidFill>
              </a:rPr>
              <a:t>  implications as the algorithm cannot detect this situation and will compensate </a:t>
            </a:r>
            <a:br>
              <a:rPr lang="en-US" altLang="it-IT">
                <a:solidFill>
                  <a:srgbClr val="000000"/>
                </a:solidFill>
              </a:rPr>
            </a:br>
            <a:r>
              <a:rPr lang="en-US" altLang="it-IT">
                <a:solidFill>
                  <a:srgbClr val="000000"/>
                </a:solidFill>
              </a:rPr>
              <a:t>  for the bias: </a:t>
            </a:r>
          </a:p>
        </p:txBody>
      </p:sp>
    </p:spTree>
    <p:extLst>
      <p:ext uri="{BB962C8B-B14F-4D97-AF65-F5344CB8AC3E}">
        <p14:creationId xmlns:p14="http://schemas.microsoft.com/office/powerpoint/2010/main" val="1849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3.61111E-6 -0.06666 " pathEditMode="relative" ptsTypes="AA">
                                      <p:cBhvr>
                                        <p:cTn id="10" dur="2000" fill="hold"/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152400" y="6477000"/>
            <a:ext cx="8610600" cy="27463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>
                <a:solidFill>
                  <a:srgbClr val="000000"/>
                </a:solidFill>
              </a:rPr>
              <a:t>EndoCAS – University of Pisa, Italy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0988"/>
            <a:ext cx="8736013" cy="328612"/>
          </a:xfrm>
        </p:spPr>
        <p:txBody>
          <a:bodyPr/>
          <a:lstStyle/>
          <a:p>
            <a:pPr eaLnBrk="1" hangingPunct="1"/>
            <a:r>
              <a:rPr lang="it-IT" altLang="it-IT" b="1"/>
              <a:t>REGISTRATION TASK</a:t>
            </a:r>
            <a:r>
              <a:rPr lang="it-IT" altLang="it-IT" sz="2400"/>
              <a:t>: </a:t>
            </a:r>
            <a:r>
              <a:rPr lang="it-IT" altLang="it-IT" b="1"/>
              <a:t>rigid body</a:t>
            </a:r>
          </a:p>
        </p:txBody>
      </p:sp>
      <p:pic>
        <p:nvPicPr>
          <p:cNvPr id="30724" name="Picture 44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4114800"/>
            <a:ext cx="31242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933" name="Picture 45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120">
            <a:off x="228600" y="4017963"/>
            <a:ext cx="277018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6" name="Group 71"/>
          <p:cNvGrpSpPr>
            <a:grpSpLocks/>
          </p:cNvGrpSpPr>
          <p:nvPr/>
        </p:nvGrpSpPr>
        <p:grpSpPr bwMode="auto">
          <a:xfrm>
            <a:off x="2819400" y="1524000"/>
            <a:ext cx="3771900" cy="1017588"/>
            <a:chOff x="1776" y="960"/>
            <a:chExt cx="2376" cy="641"/>
          </a:xfrm>
        </p:grpSpPr>
        <p:grpSp>
          <p:nvGrpSpPr>
            <p:cNvPr id="30748" name="Group 38"/>
            <p:cNvGrpSpPr>
              <a:grpSpLocks/>
            </p:cNvGrpSpPr>
            <p:nvPr/>
          </p:nvGrpSpPr>
          <p:grpSpPr bwMode="auto">
            <a:xfrm>
              <a:off x="2976" y="960"/>
              <a:ext cx="1176" cy="641"/>
              <a:chOff x="2699" y="2341"/>
              <a:chExt cx="1496" cy="998"/>
            </a:xfrm>
          </p:grpSpPr>
          <p:sp>
            <p:nvSpPr>
              <p:cNvPr id="30752" name="Rectangle 39"/>
              <p:cNvSpPr>
                <a:spLocks noChangeArrowheads="1"/>
              </p:cNvSpPr>
              <p:nvPr/>
            </p:nvSpPr>
            <p:spPr bwMode="auto">
              <a:xfrm>
                <a:off x="2699" y="2341"/>
                <a:ext cx="1496" cy="9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 anchorCtr="1"/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z="10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pic>
            <p:nvPicPr>
              <p:cNvPr id="30753" name="Picture 40" descr="Dataset-Vena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9" y="2432"/>
                <a:ext cx="1361" cy="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49" name="Rectangle 42"/>
            <p:cNvSpPr>
              <a:spLocks noChangeArrowheads="1"/>
            </p:cNvSpPr>
            <p:nvPr/>
          </p:nvSpPr>
          <p:spPr bwMode="auto">
            <a:xfrm>
              <a:off x="1776" y="1008"/>
              <a:ext cx="937" cy="5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 anchorCtr="1"/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altLang="it-IT" sz="1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30750" name="Picture 43" descr="Tac3S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060"/>
              <a:ext cx="743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1" name="AutoShape 46"/>
            <p:cNvSpPr>
              <a:spLocks noChangeArrowheads="1"/>
            </p:cNvSpPr>
            <p:nvPr/>
          </p:nvSpPr>
          <p:spPr bwMode="auto">
            <a:xfrm>
              <a:off x="2784" y="1152"/>
              <a:ext cx="164" cy="18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</p:grpSp>
      <p:sp>
        <p:nvSpPr>
          <p:cNvPr id="30727" name="Text Box 49"/>
          <p:cNvSpPr txBox="1">
            <a:spLocks noChangeArrowheads="1"/>
          </p:cNvSpPr>
          <p:nvPr/>
        </p:nvSpPr>
        <p:spPr bwMode="auto">
          <a:xfrm>
            <a:off x="3124200" y="1143000"/>
            <a:ext cx="510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it-IT">
                <a:solidFill>
                  <a:srgbClr val="000000"/>
                </a:solidFill>
              </a:rPr>
              <a:t>3D model extraction (segmentation) </a:t>
            </a:r>
          </a:p>
        </p:txBody>
      </p:sp>
      <p:grpSp>
        <p:nvGrpSpPr>
          <p:cNvPr id="30728" name="Group 50"/>
          <p:cNvGrpSpPr>
            <a:grpSpLocks/>
          </p:cNvGrpSpPr>
          <p:nvPr/>
        </p:nvGrpSpPr>
        <p:grpSpPr bwMode="auto">
          <a:xfrm rot="20414">
            <a:off x="996950" y="2749550"/>
            <a:ext cx="844550" cy="1136650"/>
            <a:chOff x="476" y="2245"/>
            <a:chExt cx="1003" cy="1303"/>
          </a:xfrm>
        </p:grpSpPr>
        <p:sp>
          <p:nvSpPr>
            <p:cNvPr id="30741" name="Line 51"/>
            <p:cNvSpPr>
              <a:spLocks noChangeShapeType="1"/>
            </p:cNvSpPr>
            <p:nvPr/>
          </p:nvSpPr>
          <p:spPr bwMode="auto">
            <a:xfrm flipV="1">
              <a:off x="793" y="2251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742" name="Line 52"/>
            <p:cNvSpPr>
              <a:spLocks noChangeShapeType="1"/>
            </p:cNvSpPr>
            <p:nvPr/>
          </p:nvSpPr>
          <p:spPr bwMode="auto">
            <a:xfrm flipV="1">
              <a:off x="793" y="2931"/>
              <a:ext cx="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743" name="Line 53"/>
            <p:cNvSpPr>
              <a:spLocks noChangeShapeType="1"/>
            </p:cNvSpPr>
            <p:nvPr/>
          </p:nvSpPr>
          <p:spPr bwMode="auto">
            <a:xfrm flipH="1">
              <a:off x="476" y="2931"/>
              <a:ext cx="317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744" name="Text Box 54"/>
            <p:cNvSpPr txBox="1">
              <a:spLocks noChangeArrowheads="1"/>
            </p:cNvSpPr>
            <p:nvPr/>
          </p:nvSpPr>
          <p:spPr bwMode="auto">
            <a:xfrm>
              <a:off x="476" y="3198"/>
              <a:ext cx="281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 i="1">
                  <a:solidFill>
                    <a:srgbClr val="000000"/>
                  </a:solidFill>
                  <a:latin typeface="Verdana" pitchFamily="34" charset="0"/>
                </a:rPr>
                <a:t>u</a:t>
              </a:r>
            </a:p>
          </p:txBody>
        </p:sp>
        <p:sp>
          <p:nvSpPr>
            <p:cNvPr id="30745" name="Text Box 55"/>
            <p:cNvSpPr txBox="1">
              <a:spLocks noChangeArrowheads="1"/>
            </p:cNvSpPr>
            <p:nvPr/>
          </p:nvSpPr>
          <p:spPr bwMode="auto">
            <a:xfrm>
              <a:off x="1200" y="2933"/>
              <a:ext cx="27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 i="1">
                  <a:solidFill>
                    <a:srgbClr val="000000"/>
                  </a:solidFill>
                  <a:latin typeface="Verdana" pitchFamily="34" charset="0"/>
                </a:rPr>
                <a:t>v</a:t>
              </a:r>
            </a:p>
          </p:txBody>
        </p:sp>
        <p:sp>
          <p:nvSpPr>
            <p:cNvPr id="30746" name="Text Box 56"/>
            <p:cNvSpPr txBox="1">
              <a:spLocks noChangeArrowheads="1"/>
            </p:cNvSpPr>
            <p:nvPr/>
          </p:nvSpPr>
          <p:spPr bwMode="auto">
            <a:xfrm>
              <a:off x="597" y="2245"/>
              <a:ext cx="27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 i="1">
                  <a:solidFill>
                    <a:srgbClr val="000000"/>
                  </a:solidFill>
                  <a:latin typeface="Verdana" pitchFamily="34" charset="0"/>
                </a:rPr>
                <a:t>w</a:t>
              </a:r>
            </a:p>
          </p:txBody>
        </p:sp>
        <p:sp>
          <p:nvSpPr>
            <p:cNvPr id="30747" name="Text Box 57"/>
            <p:cNvSpPr txBox="1">
              <a:spLocks noChangeArrowheads="1"/>
            </p:cNvSpPr>
            <p:nvPr/>
          </p:nvSpPr>
          <p:spPr bwMode="auto">
            <a:xfrm>
              <a:off x="683" y="2895"/>
              <a:ext cx="28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altLang="it-IT" sz="1000" i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0729" name="Group 69"/>
          <p:cNvGrpSpPr>
            <a:grpSpLocks/>
          </p:cNvGrpSpPr>
          <p:nvPr/>
        </p:nvGrpSpPr>
        <p:grpSpPr bwMode="auto">
          <a:xfrm>
            <a:off x="7683500" y="2667000"/>
            <a:ext cx="1460500" cy="1152525"/>
            <a:chOff x="4512" y="1680"/>
            <a:chExt cx="920" cy="726"/>
          </a:xfrm>
        </p:grpSpPr>
        <p:grpSp>
          <p:nvGrpSpPr>
            <p:cNvPr id="30732" name="Group 68"/>
            <p:cNvGrpSpPr>
              <a:grpSpLocks/>
            </p:cNvGrpSpPr>
            <p:nvPr/>
          </p:nvGrpSpPr>
          <p:grpSpPr bwMode="auto">
            <a:xfrm>
              <a:off x="4512" y="1680"/>
              <a:ext cx="811" cy="726"/>
              <a:chOff x="4704" y="1680"/>
              <a:chExt cx="811" cy="726"/>
            </a:xfrm>
          </p:grpSpPr>
          <p:pic>
            <p:nvPicPr>
              <p:cNvPr id="30734" name="Picture 59" descr="Polaris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25" t="5469" r="73959" b="56868"/>
              <a:stretch>
                <a:fillRect/>
              </a:stretch>
            </p:blipFill>
            <p:spPr bwMode="auto">
              <a:xfrm flipH="1">
                <a:off x="4821" y="1838"/>
                <a:ext cx="694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5" name="Line 60"/>
              <p:cNvSpPr>
                <a:spLocks noChangeShapeType="1"/>
              </p:cNvSpPr>
              <p:nvPr/>
            </p:nvSpPr>
            <p:spPr bwMode="auto">
              <a:xfrm rot="-1632091" flipH="1" flipV="1">
                <a:off x="4921" y="1681"/>
                <a:ext cx="0" cy="4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16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736" name="Line 61"/>
              <p:cNvSpPr>
                <a:spLocks noChangeShapeType="1"/>
              </p:cNvSpPr>
              <p:nvPr/>
            </p:nvSpPr>
            <p:spPr bwMode="auto">
              <a:xfrm rot="-1632091" flipH="1" flipV="1">
                <a:off x="4704" y="2188"/>
                <a:ext cx="3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16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737" name="Line 62"/>
              <p:cNvSpPr>
                <a:spLocks noChangeShapeType="1"/>
              </p:cNvSpPr>
              <p:nvPr/>
            </p:nvSpPr>
            <p:spPr bwMode="auto">
              <a:xfrm rot="-1632091">
                <a:off x="5061" y="2049"/>
                <a:ext cx="163" cy="2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16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738" name="Text Box 63"/>
              <p:cNvSpPr txBox="1">
                <a:spLocks noChangeArrowheads="1"/>
              </p:cNvSpPr>
              <p:nvPr/>
            </p:nvSpPr>
            <p:spPr bwMode="auto">
              <a:xfrm rot="19967909" flipH="1">
                <a:off x="5125" y="2208"/>
                <a:ext cx="14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000" b="1" i="1">
                    <a:solidFill>
                      <a:srgbClr val="000000"/>
                    </a:solidFill>
                    <a:latin typeface="Verdana" pitchFamily="34" charset="0"/>
                  </a:rPr>
                  <a:t>x</a:t>
                </a:r>
              </a:p>
            </p:txBody>
          </p:sp>
          <p:sp>
            <p:nvSpPr>
              <p:cNvPr id="30739" name="Text Box 64"/>
              <p:cNvSpPr txBox="1">
                <a:spLocks noChangeArrowheads="1"/>
              </p:cNvSpPr>
              <p:nvPr/>
            </p:nvSpPr>
            <p:spPr bwMode="auto">
              <a:xfrm rot="19967909" flipH="1">
                <a:off x="4721" y="2241"/>
                <a:ext cx="14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000" b="1" i="1">
                    <a:solidFill>
                      <a:srgbClr val="000000"/>
                    </a:solidFill>
                    <a:latin typeface="Verdana" pitchFamily="34" charset="0"/>
                  </a:rPr>
                  <a:t>y</a:t>
                </a:r>
              </a:p>
            </p:txBody>
          </p:sp>
          <p:sp>
            <p:nvSpPr>
              <p:cNvPr id="30740" name="Text Box 65"/>
              <p:cNvSpPr txBox="1">
                <a:spLocks noChangeArrowheads="1"/>
              </p:cNvSpPr>
              <p:nvPr/>
            </p:nvSpPr>
            <p:spPr bwMode="auto">
              <a:xfrm rot="19967909" flipH="1">
                <a:off x="4815" y="1680"/>
                <a:ext cx="14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t-IT" sz="1000" b="1" i="1">
                    <a:solidFill>
                      <a:srgbClr val="000000"/>
                    </a:solidFill>
                    <a:latin typeface="Verdana" pitchFamily="34" charset="0"/>
                  </a:rPr>
                  <a:t>z</a:t>
                </a:r>
              </a:p>
            </p:txBody>
          </p:sp>
        </p:grpSp>
        <p:sp>
          <p:nvSpPr>
            <p:cNvPr id="30733" name="Text Box 66"/>
            <p:cNvSpPr txBox="1">
              <a:spLocks noChangeArrowheads="1"/>
            </p:cNvSpPr>
            <p:nvPr/>
          </p:nvSpPr>
          <p:spPr bwMode="auto">
            <a:xfrm flipH="1">
              <a:off x="4848" y="1824"/>
              <a:ext cx="5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1400" b="1" i="1">
                  <a:solidFill>
                    <a:srgbClr val="000000"/>
                  </a:solidFill>
                  <a:latin typeface="Verdana" pitchFamily="34" charset="0"/>
                </a:rPr>
                <a:t>Ref</a:t>
              </a:r>
              <a:r>
                <a:rPr lang="en-US" altLang="it-IT" sz="1400" b="1" i="1" baseline="-25000">
                  <a:solidFill>
                    <a:srgbClr val="000000"/>
                  </a:solidFill>
                  <a:latin typeface="Verdana" pitchFamily="34" charset="0"/>
                </a:rPr>
                <a:t>SR</a:t>
              </a:r>
            </a:p>
          </p:txBody>
        </p:sp>
      </p:grpSp>
      <p:sp>
        <p:nvSpPr>
          <p:cNvPr id="30730" name="Text Box 67"/>
          <p:cNvSpPr txBox="1">
            <a:spLocks noChangeArrowheads="1"/>
          </p:cNvSpPr>
          <p:nvPr/>
        </p:nvSpPr>
        <p:spPr bwMode="auto">
          <a:xfrm rot="20414">
            <a:off x="1143000" y="3429000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1400" b="1" i="1">
                <a:solidFill>
                  <a:srgbClr val="000000"/>
                </a:solidFill>
                <a:latin typeface="Verdana" pitchFamily="34" charset="0"/>
              </a:rPr>
              <a:t>Ref</a:t>
            </a:r>
            <a:r>
              <a:rPr lang="en-US" altLang="it-IT" sz="1400" b="1" i="1" baseline="-25000">
                <a:solidFill>
                  <a:srgbClr val="000000"/>
                </a:solidFill>
                <a:latin typeface="Verdana" pitchFamily="34" charset="0"/>
              </a:rPr>
              <a:t>RD</a:t>
            </a:r>
          </a:p>
        </p:txBody>
      </p:sp>
      <p:sp>
        <p:nvSpPr>
          <p:cNvPr id="30731" name="Text Box 70"/>
          <p:cNvSpPr txBox="1">
            <a:spLocks noChangeArrowheads="1"/>
          </p:cNvSpPr>
          <p:nvPr/>
        </p:nvSpPr>
        <p:spPr bwMode="auto">
          <a:xfrm>
            <a:off x="3886200" y="3429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0000"/>
                </a:solidFill>
              </a:rPr>
              <a:t>Registration</a:t>
            </a:r>
          </a:p>
        </p:txBody>
      </p:sp>
    </p:spTree>
    <p:extLst>
      <p:ext uri="{BB962C8B-B14F-4D97-AF65-F5344CB8AC3E}">
        <p14:creationId xmlns:p14="http://schemas.microsoft.com/office/powerpoint/2010/main" val="10532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4 -0.05417 C -0.00069 -0.07639 0.02171 -0.09422 0.04688 -0.11343 C 0.06875 -0.11227 0.08698 -0.10996 0.10799 -0.10602 C 0.11407 -0.10209 0.12275 -0.09977 0.12743 -0.09306 C 0.13091 -0.08797 0.13716 -0.07639 0.13716 -0.07616 C 0.14028 -0.06389 0.1415 -0.04954 0.14549 -0.0375 C 0.14688 -0.03334 0.14948 -0.03033 0.15105 -0.02639 C 0.15174 -0.02477 0.15191 -0.02269 0.15243 -0.02084 C 0.15782 -0.02338 0.17171 -0.02685 0.17743 -0.03195 C 0.18438 -0.03843 0.18993 -0.04213 0.19827 -0.04491 C 0.2066 -0.05232 0.2158 -0.05394 0.22466 -0.05973 C 0.23716 -0.06806 0.23177 -0.06528 0.23993 -0.06898 C 0.24011 -0.06898 0.24983 -0.06667 0.25105 -0.06528 C 0.2533 -0.06273 0.25452 -0.0588 0.2566 -0.05602 C 0.2632 -0.04723 0.26112 -0.05394 0.26632 -0.04491 C 0.275 -0.02986 0.26806 -0.03727 0.27605 -0.0301 C 0.27917 -0.01783 0.28664 -0.0088 0.28993 0.00324 C 0.29254 0.0125 0.29271 0.02315 0.2941 0.03287 C 0.30417 0.01273 0.32205 0.00833 0.33855 0.00324 C 0.36546 -0.01598 0.39341 -0.02431 0.42292 -0.03565 C 0.42952 -0.0382 0.4283 -0.0382 0.43577 -0.04491 C 0.44341 -0.05209 0.454 -0.05232 0.46355 -0.05602 C 0.48993 -0.06667 0.51927 -0.07223 0.54688 -0.07824 C 0.55105 -0.07639 0.55556 -0.07547 0.55938 -0.07269 C 0.56372 -0.06945 0.56146 -0.06227 0.56355 -0.05787 C 0.56476 -0.05533 0.56719 -0.05417 0.5691 -0.05232 C 0.57223 -0.04005 0.5757 -0.02755 0.5816 -0.01713 C 0.58299 -0.00741 0.58612 0.00115 0.58855 0.01065 C 0.58907 0.01504 0.58993 0.02361 0.58993 0.02384 L 0.58021 0.00694 " pathEditMode="relative" rAng="0" ptsTypes="ffffffffffffffffffffffffffffAA">
                                      <p:cBhvr>
                                        <p:cTn id="6" dur="1000" fill="hold"/>
                                        <p:tgtEl>
                                          <p:spTgt spid="421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4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60000">
                                      <p:cBhvr>
                                        <p:cTn id="9" dur="1000" fill="hold"/>
                                        <p:tgtEl>
                                          <p:spTgt spid="421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219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42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152400" y="6477000"/>
            <a:ext cx="8610600" cy="27463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>
                <a:solidFill>
                  <a:srgbClr val="000000"/>
                </a:solidFill>
              </a:rPr>
              <a:t>EndoCAS – University of Pisa, Italy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400" dirty="0" err="1"/>
              <a:t>Rigid</a:t>
            </a:r>
            <a:r>
              <a:rPr lang="it-IT" altLang="it-IT" sz="2400" dirty="0"/>
              <a:t> Body </a:t>
            </a:r>
            <a:r>
              <a:rPr lang="it-IT" altLang="it-IT" sz="2400" dirty="0" err="1"/>
              <a:t>Registration</a:t>
            </a:r>
            <a:r>
              <a:rPr lang="it-IT" altLang="it-IT" sz="2400" dirty="0"/>
              <a:t>: </a:t>
            </a:r>
            <a:r>
              <a:rPr lang="it-IT" altLang="it-IT" sz="2400" dirty="0" err="1"/>
              <a:t>point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based</a:t>
            </a:r>
            <a:endParaRPr lang="it-IT" altLang="it-IT" sz="2400" dirty="0"/>
          </a:p>
        </p:txBody>
      </p:sp>
      <p:pic>
        <p:nvPicPr>
          <p:cNvPr id="32772" name="Picture 3" descr="fidu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345362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90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67" y="1196752"/>
            <a:ext cx="67151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40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67" y="1196752"/>
            <a:ext cx="67151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940152" y="228906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u="sng" dirty="0">
                <a:hlinkClick r:id="rId3"/>
              </a:rPr>
              <a:t>VIDEO DIMA</a:t>
            </a:r>
            <a:endParaRPr lang="it-IT" sz="1100" u="sng" dirty="0"/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21" y="2264104"/>
            <a:ext cx="5750570" cy="336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8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152400" y="6477000"/>
            <a:ext cx="8610600" cy="27463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>
                <a:solidFill>
                  <a:srgbClr val="000000"/>
                </a:solidFill>
              </a:rPr>
              <a:t>EndoCAS – University of Pisa, Italy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400"/>
              <a:t>Rigid Body Registration: shape based</a:t>
            </a:r>
          </a:p>
        </p:txBody>
      </p:sp>
      <p:pic>
        <p:nvPicPr>
          <p:cNvPr id="31748" name="Picture 3" descr="sh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31361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4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ICP Algorithm </a:t>
            </a:r>
            <a:endParaRPr lang="en-US" altLang="en-US"/>
          </a:p>
        </p:txBody>
      </p:sp>
      <p:sp>
        <p:nvSpPr>
          <p:cNvPr id="38915" name="Segnaposto contenuto 2"/>
          <p:cNvSpPr>
            <a:spLocks noGrp="1"/>
          </p:cNvSpPr>
          <p:nvPr>
            <p:ph idx="1"/>
          </p:nvPr>
        </p:nvSpPr>
        <p:spPr>
          <a:xfrm>
            <a:off x="103188" y="1022350"/>
            <a:ext cx="9117012" cy="51831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en-US" sz="1600" dirty="0"/>
              <a:t>For the more general class of </a:t>
            </a:r>
            <a:r>
              <a:rPr lang="en-US" altLang="en-US" sz="1600" kern="1200" dirty="0"/>
              <a:t>3D</a:t>
            </a:r>
            <a:r>
              <a:rPr lang="en-US" altLang="en-US" sz="1600" dirty="0"/>
              <a:t> to 3D registration problems, the correspondences between {P</a:t>
            </a:r>
            <a:r>
              <a:rPr lang="en-US" altLang="en-US" sz="1600" baseline="-25000" dirty="0"/>
              <a:t>i</a:t>
            </a:r>
            <a:r>
              <a:rPr lang="en-US" altLang="en-US" sz="1600" dirty="0"/>
              <a:t>} and {</a:t>
            </a:r>
            <a:r>
              <a:rPr lang="en-US" altLang="en-US" sz="1600" dirty="0" err="1"/>
              <a:t>P’</a:t>
            </a:r>
            <a:r>
              <a:rPr lang="en-US" altLang="en-US" sz="1600" baseline="-25000" dirty="0" err="1"/>
              <a:t>i</a:t>
            </a:r>
            <a:r>
              <a:rPr lang="en-US" altLang="en-US" sz="1600" dirty="0"/>
              <a:t>} are </a:t>
            </a:r>
            <a:r>
              <a:rPr lang="en-US" altLang="en-US" sz="1600" b="1" i="1" dirty="0"/>
              <a:t>unknown </a:t>
            </a:r>
            <a:r>
              <a:rPr lang="en-US" altLang="en-US" sz="1600" dirty="0"/>
              <a:t>a priori.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1600" dirty="0"/>
              <a:t>The iterative closest point (ICP) algorithm proposed in [</a:t>
            </a:r>
            <a:r>
              <a:rPr lang="en-US" altLang="en-US" sz="1600" dirty="0" err="1"/>
              <a:t>Besl</a:t>
            </a:r>
            <a:r>
              <a:rPr lang="en-US" altLang="en-US" sz="1600" dirty="0"/>
              <a:t> and McKay, 1992] is one approach for solving this class of problems.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459105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CasellaDiTesto 5"/>
          <p:cNvSpPr txBox="1">
            <a:spLocks noChangeArrowheads="1"/>
          </p:cNvSpPr>
          <p:nvPr/>
        </p:nvSpPr>
        <p:spPr bwMode="auto">
          <a:xfrm>
            <a:off x="344488" y="2105025"/>
            <a:ext cx="369411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just">
              <a:defRPr/>
            </a:pPr>
            <a:r>
              <a:rPr lang="en-US" altLang="en-US" sz="1200" dirty="0">
                <a:latin typeface="+mn-lt"/>
              </a:rPr>
              <a:t>(0.  Perform a rough initial alignment!!!)</a:t>
            </a:r>
          </a:p>
          <a:p>
            <a:pPr algn="just">
              <a:buFontTx/>
              <a:buAutoNum type="arabicPeriod"/>
              <a:defRPr/>
            </a:pPr>
            <a:r>
              <a:rPr lang="en-US" altLang="en-US" sz="1200" dirty="0">
                <a:latin typeface="+mn-lt"/>
              </a:rPr>
              <a:t>Initialize the cumulative transformation parameters R and T to the identity transformation. Reset the iteration counter, k, to zero. </a:t>
            </a:r>
          </a:p>
          <a:p>
            <a:pPr algn="just">
              <a:buFontTx/>
              <a:buAutoNum type="arabicPeriod"/>
              <a:defRPr/>
            </a:pPr>
            <a:r>
              <a:rPr lang="en-US" altLang="en-US" sz="1200" dirty="0">
                <a:latin typeface="+mn-lt"/>
              </a:rPr>
              <a:t>For each discrete point P</a:t>
            </a:r>
            <a:r>
              <a:rPr lang="en-US" altLang="en-US" sz="1200" baseline="-25000" dirty="0">
                <a:latin typeface="+mn-lt"/>
              </a:rPr>
              <a:t>i</a:t>
            </a:r>
            <a:r>
              <a:rPr lang="en-US" altLang="en-US" sz="1200" dirty="0">
                <a:latin typeface="+mn-lt"/>
              </a:rPr>
              <a:t> in the Data set, compute the closest point (in terms of Euclidean distance) </a:t>
            </a:r>
            <a:r>
              <a:rPr lang="en-US" altLang="en-US" sz="1200" dirty="0" err="1">
                <a:latin typeface="+mn-lt"/>
              </a:rPr>
              <a:t>P’</a:t>
            </a:r>
            <a:r>
              <a:rPr lang="en-US" altLang="en-US" sz="1200" baseline="-25000" dirty="0" err="1">
                <a:latin typeface="+mn-lt"/>
              </a:rPr>
              <a:t>i</a:t>
            </a:r>
            <a:r>
              <a:rPr lang="en-US" altLang="en-US" sz="1200" dirty="0">
                <a:latin typeface="+mn-lt"/>
              </a:rPr>
              <a:t> which lies on the surface of the Model.</a:t>
            </a:r>
          </a:p>
          <a:p>
            <a:pPr algn="just">
              <a:buFontTx/>
              <a:buAutoNum type="arabicPeriod"/>
              <a:defRPr/>
            </a:pPr>
            <a:r>
              <a:rPr lang="en-US" altLang="en-US" sz="1200" dirty="0">
                <a:latin typeface="+mn-lt"/>
              </a:rPr>
              <a:t>Using the correspondences from step 2, find a rotation, </a:t>
            </a:r>
            <a:r>
              <a:rPr lang="en-US" altLang="en-US" sz="1200" dirty="0" err="1">
                <a:latin typeface="+mn-lt"/>
              </a:rPr>
              <a:t>R</a:t>
            </a:r>
            <a:r>
              <a:rPr lang="en-US" altLang="en-US" sz="1200" baseline="-25000" dirty="0" err="1">
                <a:latin typeface="+mn-lt"/>
              </a:rPr>
              <a:t>k</a:t>
            </a:r>
            <a:r>
              <a:rPr lang="en-US" altLang="en-US" sz="1200" dirty="0">
                <a:latin typeface="+mn-lt"/>
              </a:rPr>
              <a:t>, and a translation, </a:t>
            </a:r>
            <a:r>
              <a:rPr lang="en-US" altLang="en-US" sz="1200" dirty="0" err="1">
                <a:latin typeface="+mn-lt"/>
              </a:rPr>
              <a:t>T</a:t>
            </a:r>
            <a:r>
              <a:rPr lang="en-US" altLang="en-US" sz="1200" baseline="-25000" dirty="0" err="1">
                <a:latin typeface="+mn-lt"/>
              </a:rPr>
              <a:t>k</a:t>
            </a:r>
            <a:r>
              <a:rPr lang="en-US" altLang="en-US" sz="1200" dirty="0">
                <a:latin typeface="+mn-lt"/>
              </a:rPr>
              <a:t>, which minimize a cost function via a point registration method (e.g. min LSE). </a:t>
            </a:r>
          </a:p>
          <a:p>
            <a:pPr algn="just">
              <a:buFontTx/>
              <a:buAutoNum type="arabicPeriod"/>
              <a:defRPr/>
            </a:pPr>
            <a:r>
              <a:rPr lang="en-US" altLang="en-US" sz="1200" dirty="0">
                <a:latin typeface="+mn-lt"/>
              </a:rPr>
              <a:t>Apply the incremental transformation from step 3 to all Data points, P</a:t>
            </a:r>
            <a:r>
              <a:rPr lang="en-US" altLang="en-US" sz="1200" baseline="-25000" dirty="0">
                <a:latin typeface="+mn-lt"/>
              </a:rPr>
              <a:t>i</a:t>
            </a:r>
            <a:r>
              <a:rPr lang="en-US" altLang="en-US" sz="1200" dirty="0">
                <a:latin typeface="+mn-lt"/>
              </a:rPr>
              <a:t> . Update the cumulative transformation parameters R and T based upon the incremental transformations, </a:t>
            </a:r>
            <a:r>
              <a:rPr lang="en-US" altLang="en-US" sz="1200" dirty="0" err="1">
                <a:latin typeface="+mn-lt"/>
              </a:rPr>
              <a:t>R</a:t>
            </a:r>
            <a:r>
              <a:rPr lang="en-US" altLang="en-US" sz="1200" baseline="-25000" dirty="0" err="1">
                <a:latin typeface="+mn-lt"/>
              </a:rPr>
              <a:t>k</a:t>
            </a:r>
            <a:r>
              <a:rPr lang="en-US" altLang="en-US" sz="1200" baseline="-25000" dirty="0">
                <a:latin typeface="+mn-lt"/>
              </a:rPr>
              <a:t> </a:t>
            </a:r>
            <a:r>
              <a:rPr lang="en-US" altLang="en-US" sz="1200" dirty="0">
                <a:latin typeface="+mn-lt"/>
              </a:rPr>
              <a:t>and T</a:t>
            </a:r>
            <a:r>
              <a:rPr lang="en-US" altLang="en-US" sz="1200" baseline="-25000" dirty="0">
                <a:latin typeface="+mn-lt"/>
              </a:rPr>
              <a:t>k</a:t>
            </a:r>
            <a:r>
              <a:rPr lang="en-US" altLang="en-US" sz="1200" dirty="0">
                <a:latin typeface="+mn-lt"/>
              </a:rPr>
              <a:t>. </a:t>
            </a:r>
          </a:p>
          <a:p>
            <a:pPr algn="just">
              <a:buFontTx/>
              <a:buAutoNum type="arabicPeriod"/>
              <a:defRPr/>
            </a:pPr>
            <a:r>
              <a:rPr lang="en-US" altLang="en-US" sz="1200" dirty="0">
                <a:latin typeface="+mn-lt"/>
              </a:rPr>
              <a:t>If a stopping criterion is satisfied (e.g.: if the incremental rotation and translation relative magnitudes are both less than thresholds), terminate, else go to step 2.</a:t>
            </a:r>
          </a:p>
        </p:txBody>
      </p:sp>
      <p:sp>
        <p:nvSpPr>
          <p:cNvPr id="3078" name="Rettangolo 7"/>
          <p:cNvSpPr>
            <a:spLocks noChangeArrowheads="1"/>
          </p:cNvSpPr>
          <p:nvPr/>
        </p:nvSpPr>
        <p:spPr bwMode="auto">
          <a:xfrm>
            <a:off x="4572000" y="648335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i="1"/>
              <a:t>Fast and Accurate Shape-Based Registration. David A. Simon</a:t>
            </a:r>
          </a:p>
        </p:txBody>
      </p:sp>
    </p:spTree>
    <p:extLst>
      <p:ext uri="{BB962C8B-B14F-4D97-AF65-F5344CB8AC3E}">
        <p14:creationId xmlns:p14="http://schemas.microsoft.com/office/powerpoint/2010/main" val="211729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10ACFB-E67B-4BA6-8216-02695D29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E9C84A-CD44-4977-89A6-404EA70C6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Esempio Matlab</a:t>
            </a:r>
          </a:p>
          <a:p>
            <a:r>
              <a:rPr lang="it-IT" dirty="0"/>
              <a:t>Slide VOSTARS</a:t>
            </a:r>
          </a:p>
        </p:txBody>
      </p:sp>
    </p:spTree>
    <p:extLst>
      <p:ext uri="{BB962C8B-B14F-4D97-AF65-F5344CB8AC3E}">
        <p14:creationId xmlns:p14="http://schemas.microsoft.com/office/powerpoint/2010/main" val="363534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2" name="Modello 3D 31">
                <a:extLst>
                  <a:ext uri="{FF2B5EF4-FFF2-40B4-BE49-F238E27FC236}">
                    <a16:creationId xmlns:a16="http://schemas.microsoft.com/office/drawing/2014/main" id="{76F39E49-0B67-4C58-8AD2-45BE8D45A37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50044" y="3429541"/>
              <a:ext cx="1673834" cy="2105693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673834" cy="2105693"/>
                    </a:xfrm>
                    <a:prstGeom prst="rect">
                      <a:avLst/>
                    </a:prstGeom>
                    <a:scene3d>
                      <a:camera prst="orthographicFront"/>
                      <a:lightRig rig="glow" dir="t"/>
                    </a:scene3d>
                    <a:sp3d extrusionH="260350" prstMaterial="metal">
                      <a:contourClr>
                        <a:schemeClr val="bg1"/>
                      </a:contourClr>
                    </a:sp3d>
                  </am3d:spPr>
                  <am3d:camera>
                    <am3d:pos x="0" y="0" z="639217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7" d="1000000"/>
                    <am3d:preTrans dx="-21617999" dy="-37724969" dz="-1674135"/>
                    <am3d:scale>
                      <am3d:sx n="1000000" d="1000000"/>
                      <am3d:sy n="1000000" d="1000000"/>
                      <am3d:sz n="1000000" d="1000000"/>
                    </am3d:scale>
                    <am3d:rot ax="-5400000" ay="4200000" az="8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471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2" name="Modello 3D 31">
                <a:extLst>
                  <a:ext uri="{FF2B5EF4-FFF2-40B4-BE49-F238E27FC236}">
                    <a16:creationId xmlns:a16="http://schemas.microsoft.com/office/drawing/2014/main" id="{76F39E49-0B67-4C58-8AD2-45BE8D45A3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0044" y="3429541"/>
                <a:ext cx="1673834" cy="2105693"/>
              </a:xfrm>
              <a:prstGeom prst="rect">
                <a:avLst/>
              </a:prstGeom>
              <a:scene3d>
                <a:camera prst="orthographicFront"/>
                <a:lightRig rig="glow" dir="t"/>
              </a:scene3d>
              <a:sp3d extrusionH="260350" prstMaterial="metal">
                <a:contourClr>
                  <a:schemeClr val="bg1"/>
                </a:contourClr>
              </a:sp3d>
            </p:spPr>
          </p:pic>
        </mc:Fallback>
      </mc:AlternateContent>
      <p:sp>
        <p:nvSpPr>
          <p:cNvPr id="18" name="Titolo 1">
            <a:extLst>
              <a:ext uri="{FF2B5EF4-FFF2-40B4-BE49-F238E27FC236}">
                <a16:creationId xmlns:a16="http://schemas.microsoft.com/office/drawing/2014/main" id="{5279B84C-C46B-441A-8A47-4D6CB6149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38276"/>
            <a:ext cx="9144000" cy="795337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BE5564-52F9-4FFB-9516-9061BE7DA2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09" y="2279120"/>
            <a:ext cx="2376798" cy="3069113"/>
          </a:xfrm>
          <a:prstGeom prst="rect">
            <a:avLst/>
          </a:prstGeom>
        </p:spPr>
      </p:pic>
      <p:sp>
        <p:nvSpPr>
          <p:cNvPr id="11" name="TextBox 39">
            <a:extLst>
              <a:ext uri="{FF2B5EF4-FFF2-40B4-BE49-F238E27FC236}">
                <a16:creationId xmlns:a16="http://schemas.microsoft.com/office/drawing/2014/main" id="{3086446C-6952-4CA2-833D-F8CB86B16A37}"/>
              </a:ext>
            </a:extLst>
          </p:cNvPr>
          <p:cNvSpPr txBox="1"/>
          <p:nvPr/>
        </p:nvSpPr>
        <p:spPr>
          <a:xfrm>
            <a:off x="1552062" y="1124744"/>
            <a:ext cx="5252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1500" b="1" dirty="0"/>
              <a:t>VOSTARS</a:t>
            </a:r>
          </a:p>
          <a:p>
            <a:pPr algn="ctr"/>
            <a:r>
              <a:rPr lang="en-US" sz="1500" dirty="0"/>
              <a:t>Video-Optical See-Through Augmented Reality surgical System</a:t>
            </a:r>
            <a:endParaRPr lang="it-IT" altLang="en-US" sz="2400" b="1" dirty="0"/>
          </a:p>
          <a:p>
            <a:pPr algn="ctr"/>
            <a:r>
              <a:rPr lang="en-US" sz="1050" dirty="0">
                <a:sym typeface="+mn-ea"/>
              </a:rPr>
              <a:t>funded European project</a:t>
            </a:r>
          </a:p>
          <a:p>
            <a:pPr marL="81000" indent="-81000" algn="ctr">
              <a:buFont typeface="Arial" panose="020B0604020202020204" pitchFamily="34" charset="0"/>
              <a:buChar char="•"/>
            </a:pPr>
            <a:r>
              <a:rPr lang="en-US" sz="1350" dirty="0"/>
              <a:t>Augmented view of the operating field: patient's anatomy, target region, risk regions, vital parameters.</a:t>
            </a:r>
          </a:p>
          <a:p>
            <a:pPr marL="81000" indent="-81000" algn="ctr">
              <a:buFont typeface="Arial" panose="020B0604020202020204" pitchFamily="34" charset="0"/>
              <a:buChar char="•"/>
            </a:pPr>
            <a:r>
              <a:rPr lang="en-US" sz="1350" dirty="0"/>
              <a:t>First hybrid see-through HMD surgical navigator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755CE67-49E5-427E-A3F9-4CD1DCE78450}"/>
              </a:ext>
            </a:extLst>
          </p:cNvPr>
          <p:cNvGrpSpPr/>
          <p:nvPr/>
        </p:nvGrpSpPr>
        <p:grpSpPr>
          <a:xfrm>
            <a:off x="211193" y="4191646"/>
            <a:ext cx="3501743" cy="984866"/>
            <a:chOff x="114259" y="3868844"/>
            <a:chExt cx="4871863" cy="1370212"/>
          </a:xfrm>
        </p:grpSpPr>
        <p:pic>
          <p:nvPicPr>
            <p:cNvPr id="3" name="Immagine 2" descr="Immagine che contiene persona, uomo, guardando, interni&#10;&#10;Descrizione generata automaticamente">
              <a:extLst>
                <a:ext uri="{FF2B5EF4-FFF2-40B4-BE49-F238E27FC236}">
                  <a16:creationId xmlns:a16="http://schemas.microsoft.com/office/drawing/2014/main" id="{B4D527C4-275E-42E7-AF6B-7E2EE462F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4259" y="3868844"/>
              <a:ext cx="4871863" cy="13702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3700D31D-87DE-4E7D-A1B0-74BEE914DE6A}"/>
                </a:ext>
              </a:extLst>
            </p:cNvPr>
            <p:cNvCxnSpPr>
              <a:endCxn id="3" idx="0"/>
            </p:cNvCxnSpPr>
            <p:nvPr/>
          </p:nvCxnSpPr>
          <p:spPr>
            <a:xfrm>
              <a:off x="2550190" y="3868844"/>
              <a:ext cx="0" cy="1370212"/>
            </a:xfrm>
            <a:prstGeom prst="straightConnector1">
              <a:avLst/>
            </a:prstGeom>
            <a:ln w="85725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22">
            <a:extLst>
              <a:ext uri="{FF2B5EF4-FFF2-40B4-BE49-F238E27FC236}">
                <a16:creationId xmlns:a16="http://schemas.microsoft.com/office/drawing/2014/main" id="{CA0C6A18-B817-406A-9D59-352E3595CAA5}"/>
              </a:ext>
            </a:extLst>
          </p:cNvPr>
          <p:cNvSpPr txBox="1"/>
          <p:nvPr/>
        </p:nvSpPr>
        <p:spPr>
          <a:xfrm>
            <a:off x="-56442" y="5199854"/>
            <a:ext cx="402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/>
            <a:r>
              <a:rPr lang="en-US" b="1" dirty="0"/>
              <a:t>Stereo images simultaneously captured</a:t>
            </a:r>
            <a:endParaRPr lang="en-US" sz="1350" b="1" dirty="0"/>
          </a:p>
        </p:txBody>
      </p:sp>
      <p:sp>
        <p:nvSpPr>
          <p:cNvPr id="20" name="TextBox 39">
            <a:extLst>
              <a:ext uri="{FF2B5EF4-FFF2-40B4-BE49-F238E27FC236}">
                <a16:creationId xmlns:a16="http://schemas.microsoft.com/office/drawing/2014/main" id="{EAC1BA6A-04EA-424E-ACE2-A10C9C760CE6}"/>
              </a:ext>
            </a:extLst>
          </p:cNvPr>
          <p:cNvSpPr txBox="1"/>
          <p:nvPr/>
        </p:nvSpPr>
        <p:spPr>
          <a:xfrm>
            <a:off x="667808" y="4131078"/>
            <a:ext cx="5252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000" indent="-81000">
              <a:buFont typeface="Arial" panose="020B0604020202020204" pitchFamily="34" charset="0"/>
              <a:buChar char="•"/>
            </a:pPr>
            <a:r>
              <a:rPr lang="en-US" sz="1500" b="1" dirty="0"/>
              <a:t>Registration of CT/MRI information:</a:t>
            </a:r>
          </a:p>
          <a:p>
            <a:pPr marL="81000"/>
            <a:r>
              <a:rPr lang="en-US" sz="1500" b="1" dirty="0"/>
              <a:t>- directly in the operating room (no need to attach reference structures during pre-operative imaging)</a:t>
            </a:r>
          </a:p>
          <a:p>
            <a:pPr marL="81000"/>
            <a:r>
              <a:rPr lang="en-US" sz="1500" b="1" dirty="0"/>
              <a:t>- no patient-specific  supports (e.g. dental dimes)</a:t>
            </a:r>
            <a:br>
              <a:rPr lang="en-US" sz="1500" b="1" dirty="0"/>
            </a:br>
            <a:r>
              <a:rPr lang="en-US" sz="1500" b="1" dirty="0"/>
              <a:t>- no need to acquire the facial surface by using a pointer (slow and error-prone)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EADAE6-145B-4A75-8A51-631A0D038E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11" y="1815130"/>
            <a:ext cx="2146234" cy="240402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8909EA8-507B-4F20-B66E-75C55FB7C4A3}"/>
              </a:ext>
            </a:extLst>
          </p:cNvPr>
          <p:cNvSpPr/>
          <p:nvPr/>
        </p:nvSpPr>
        <p:spPr>
          <a:xfrm rot="213151">
            <a:off x="4950042" y="3596233"/>
            <a:ext cx="1773480" cy="501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&lt;&lt;</a:t>
            </a:r>
            <a:endParaRPr lang="en-US" sz="1350" dirty="0"/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B11C1D07-EAA9-4C20-BABC-4EA6EAEF2E34}"/>
              </a:ext>
            </a:extLst>
          </p:cNvPr>
          <p:cNvSpPr txBox="1"/>
          <p:nvPr/>
        </p:nvSpPr>
        <p:spPr>
          <a:xfrm>
            <a:off x="6692432" y="4242385"/>
            <a:ext cx="2508575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000" indent="-81000">
              <a:lnSpc>
                <a:spcPts val="1350"/>
              </a:lnSpc>
              <a:spcBef>
                <a:spcPts val="900"/>
              </a:spcBef>
              <a:buFont typeface="Calibri" panose="020F0502020204030204" pitchFamily="34" charset="0"/>
              <a:buChar char="‐"/>
            </a:pPr>
            <a:r>
              <a:rPr lang="en-US" sz="1500" b="1" dirty="0"/>
              <a:t>Rough registration</a:t>
            </a:r>
            <a:br>
              <a:rPr lang="en-US" sz="1500" b="1" dirty="0"/>
            </a:br>
            <a:r>
              <a:rPr lang="en-US" sz="1500" b="1" dirty="0"/>
              <a:t>using anatomical references</a:t>
            </a:r>
            <a:br>
              <a:rPr lang="en-US" sz="1500" b="1" dirty="0"/>
            </a:br>
            <a:r>
              <a:rPr lang="en-US" sz="1500" b="1" dirty="0"/>
              <a:t>(eyes - nose)</a:t>
            </a:r>
          </a:p>
          <a:p>
            <a:pPr marL="81000" indent="-81000">
              <a:lnSpc>
                <a:spcPts val="1350"/>
              </a:lnSpc>
              <a:spcBef>
                <a:spcPts val="900"/>
              </a:spcBef>
              <a:buFont typeface="Calibri" panose="020F0502020204030204" pitchFamily="34" charset="0"/>
              <a:buChar char="‐"/>
            </a:pPr>
            <a:r>
              <a:rPr lang="en-US" sz="1500" b="1" dirty="0"/>
              <a:t>Registration refinement</a:t>
            </a:r>
            <a:br>
              <a:rPr lang="en-US" sz="1500" b="1" dirty="0"/>
            </a:br>
            <a:r>
              <a:rPr lang="en-US" sz="1500" b="1" dirty="0"/>
              <a:t>using ICP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8BD12F27-2B8A-4A69-88CF-5B88CBA0415E}"/>
              </a:ext>
            </a:extLst>
          </p:cNvPr>
          <p:cNvSpPr/>
          <p:nvPr/>
        </p:nvSpPr>
        <p:spPr>
          <a:xfrm rot="213151">
            <a:off x="5028807" y="3283460"/>
            <a:ext cx="1767813" cy="827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&lt;&lt;</a:t>
            </a:r>
            <a:endParaRPr lang="en-US" sz="1350" dirty="0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9B83B472-26CB-44F9-AFFB-131F95DBDBB6}"/>
              </a:ext>
            </a:extLst>
          </p:cNvPr>
          <p:cNvSpPr txBox="1"/>
          <p:nvPr/>
        </p:nvSpPr>
        <p:spPr>
          <a:xfrm>
            <a:off x="4537682" y="3202450"/>
            <a:ext cx="178201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lnSpc>
                <a:spcPts val="1575"/>
              </a:lnSpc>
            </a:pPr>
            <a:r>
              <a:rPr lang="en-US" sz="1350" b="1" kern="0" dirty="0"/>
              <a:t>3D stereo reconstruction</a:t>
            </a:r>
            <a:endParaRPr lang="en-US" sz="1050" b="1" kern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E0C5AB-C638-4733-9921-297A45457E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577" y="3239226"/>
            <a:ext cx="1997627" cy="2404021"/>
          </a:xfrm>
          <a:prstGeom prst="rect">
            <a:avLst/>
          </a:prstGeom>
        </p:spPr>
      </p:pic>
      <p:grpSp>
        <p:nvGrpSpPr>
          <p:cNvPr id="31" name="Gruppo 30">
            <a:extLst>
              <a:ext uri="{FF2B5EF4-FFF2-40B4-BE49-F238E27FC236}">
                <a16:creationId xmlns:a16="http://schemas.microsoft.com/office/drawing/2014/main" id="{28DD857F-D9BE-4791-84C8-0A539F2ECE05}"/>
              </a:ext>
            </a:extLst>
          </p:cNvPr>
          <p:cNvGrpSpPr/>
          <p:nvPr/>
        </p:nvGrpSpPr>
        <p:grpSpPr>
          <a:xfrm>
            <a:off x="4640736" y="4779150"/>
            <a:ext cx="2082786" cy="0"/>
            <a:chOff x="6187648" y="5229200"/>
            <a:chExt cx="2777048" cy="0"/>
          </a:xfrm>
        </p:grpSpPr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435E7822-390C-4DBA-A72D-64E8EAF41887}"/>
                </a:ext>
              </a:extLst>
            </p:cNvPr>
            <p:cNvCxnSpPr/>
            <p:nvPr/>
          </p:nvCxnSpPr>
          <p:spPr>
            <a:xfrm>
              <a:off x="6187648" y="5229200"/>
              <a:ext cx="2777048" cy="0"/>
            </a:xfrm>
            <a:prstGeom prst="straightConnector1">
              <a:avLst/>
            </a:prstGeom>
            <a:ln w="47625">
              <a:headEnd type="oval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AF31C2FF-5A0B-4978-BD94-B8DF9CC3889D}"/>
                </a:ext>
              </a:extLst>
            </p:cNvPr>
            <p:cNvCxnSpPr>
              <a:cxnSpLocks/>
            </p:cNvCxnSpPr>
            <p:nvPr/>
          </p:nvCxnSpPr>
          <p:spPr>
            <a:xfrm>
              <a:off x="7870314" y="5229200"/>
              <a:ext cx="1094382" cy="0"/>
            </a:xfrm>
            <a:prstGeom prst="straightConnector1">
              <a:avLst/>
            </a:prstGeom>
            <a:ln w="47625">
              <a:headEnd type="oval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8EA83A1-9ECE-4B39-85FE-B414B126439D}"/>
              </a:ext>
            </a:extLst>
          </p:cNvPr>
          <p:cNvSpPr txBox="1"/>
          <p:nvPr/>
        </p:nvSpPr>
        <p:spPr>
          <a:xfrm>
            <a:off x="5398038" y="3483006"/>
            <a:ext cx="100939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lnSpc>
                <a:spcPts val="1575"/>
              </a:lnSpc>
            </a:pPr>
            <a:r>
              <a:rPr lang="en-US" sz="1350" b="1" kern="0" dirty="0"/>
              <a:t>MRI/CT model</a:t>
            </a:r>
            <a:endParaRPr lang="en-US" sz="1050" b="1" kern="0" dirty="0"/>
          </a:p>
        </p:txBody>
      </p:sp>
      <p:pic>
        <p:nvPicPr>
          <p:cNvPr id="21" name="Picture 33" descr="surgery">
            <a:extLst>
              <a:ext uri="{FF2B5EF4-FFF2-40B4-BE49-F238E27FC236}">
                <a16:creationId xmlns:a16="http://schemas.microsoft.com/office/drawing/2014/main" id="{216789C6-2768-41D4-A50E-C7F1117305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9317" y="2665780"/>
            <a:ext cx="3263516" cy="2896427"/>
          </a:xfrm>
          <a:prstGeom prst="rect">
            <a:avLst/>
          </a:prstGeom>
        </p:spPr>
      </p:pic>
      <p:pic>
        <p:nvPicPr>
          <p:cNvPr id="9" name="video">
            <a:hlinkClick r:id="" action="ppaction://media"/>
            <a:extLst>
              <a:ext uri="{FF2B5EF4-FFF2-40B4-BE49-F238E27FC236}">
                <a16:creationId xmlns:a16="http://schemas.microsoft.com/office/drawing/2014/main" id="{8C1521F2-C819-45DD-9ECE-D95C55F52F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2"/>
          <a:srcRect t="28061" b="24906"/>
          <a:stretch/>
        </p:blipFill>
        <p:spPr>
          <a:xfrm>
            <a:off x="3997824" y="3407334"/>
            <a:ext cx="4973213" cy="1315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5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08243 0.04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20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07005 0.05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28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7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6" grpId="0" animBg="1"/>
      <p:bldP spid="26" grpId="0"/>
      <p:bldP spid="26" grpId="1"/>
      <p:bldP spid="22" grpId="0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4|14.1"/>
</p:tagLst>
</file>

<file path=ppt/theme/theme1.xml><?xml version="1.0" encoding="utf-8"?>
<a:theme xmlns:a="http://schemas.openxmlformats.org/drawingml/2006/main" name="TemaEndoCAS_mod">
  <a:themeElements>
    <a:clrScheme name="EndoCAS2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C1E0"/>
      </a:accent1>
      <a:accent2>
        <a:srgbClr val="CC0000"/>
      </a:accent2>
      <a:accent3>
        <a:srgbClr val="FFFFFF"/>
      </a:accent3>
      <a:accent4>
        <a:srgbClr val="003366"/>
      </a:accent4>
      <a:accent5>
        <a:srgbClr val="336699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sonalizzato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zione1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1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zione1">
  <a:themeElements>
    <a:clrScheme name="Presentazione1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esentazio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zione1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1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1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486</Words>
  <Application>Microsoft Office PowerPoint</Application>
  <PresentationFormat>Presentazione su schermo (4:3)</PresentationFormat>
  <Paragraphs>54</Paragraphs>
  <Slides>19</Slides>
  <Notes>3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Segoe UI</vt:lpstr>
      <vt:lpstr>Verdana</vt:lpstr>
      <vt:lpstr>Wingdings</vt:lpstr>
      <vt:lpstr>TemaEndoCAS_mod</vt:lpstr>
      <vt:lpstr>Presentazione1</vt:lpstr>
      <vt:lpstr>Default Design</vt:lpstr>
      <vt:lpstr>Image Guided Surgery</vt:lpstr>
      <vt:lpstr>REGISTRATION TASK: rigid body</vt:lpstr>
      <vt:lpstr>Rigid Body Registration: point based</vt:lpstr>
      <vt:lpstr>Presentazione standard di PowerPoint</vt:lpstr>
      <vt:lpstr>Presentazione standard di PowerPoint</vt:lpstr>
      <vt:lpstr>Rigid Body Registration: shape based</vt:lpstr>
      <vt:lpstr>ICP Algorithm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IGI - Assumptions can Kill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Guided Surgery</dc:title>
  <dc:creator>Vincenzo Ferrari</dc:creator>
  <cp:lastModifiedBy>Vincenzo Ferrari</cp:lastModifiedBy>
  <cp:revision>15</cp:revision>
  <dcterms:created xsi:type="dcterms:W3CDTF">2016-04-04T05:31:05Z</dcterms:created>
  <dcterms:modified xsi:type="dcterms:W3CDTF">2026-03-27T09:33:07Z</dcterms:modified>
</cp:coreProperties>
</file>