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976" r:id="rId2"/>
    <p:sldMasterId id="2147483990" r:id="rId3"/>
    <p:sldMasterId id="2147484002" r:id="rId4"/>
  </p:sldMasterIdLst>
  <p:notesMasterIdLst>
    <p:notesMasterId r:id="rId31"/>
  </p:notesMasterIdLst>
  <p:sldIdLst>
    <p:sldId id="256" r:id="rId5"/>
    <p:sldId id="514" r:id="rId6"/>
    <p:sldId id="515" r:id="rId7"/>
    <p:sldId id="518" r:id="rId8"/>
    <p:sldId id="519" r:id="rId9"/>
    <p:sldId id="520" r:id="rId10"/>
    <p:sldId id="517" r:id="rId11"/>
    <p:sldId id="528" r:id="rId12"/>
    <p:sldId id="523" r:id="rId13"/>
    <p:sldId id="522" r:id="rId14"/>
    <p:sldId id="529" r:id="rId15"/>
    <p:sldId id="530" r:id="rId16"/>
    <p:sldId id="525" r:id="rId17"/>
    <p:sldId id="534" r:id="rId18"/>
    <p:sldId id="557" r:id="rId19"/>
    <p:sldId id="556" r:id="rId20"/>
    <p:sldId id="536" r:id="rId21"/>
    <p:sldId id="539" r:id="rId22"/>
    <p:sldId id="541" r:id="rId23"/>
    <p:sldId id="558" r:id="rId24"/>
    <p:sldId id="563" r:id="rId25"/>
    <p:sldId id="560" r:id="rId26"/>
    <p:sldId id="562" r:id="rId27"/>
    <p:sldId id="561" r:id="rId28"/>
    <p:sldId id="542" r:id="rId29"/>
    <p:sldId id="559" r:id="rId30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46AAC9-36CE-4FC3-9FD0-835131AC993A}" v="46" dt="2021-03-26T08:58:26.0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849" autoAdjust="0"/>
    <p:restoredTop sz="86375" autoAdjust="0"/>
  </p:normalViewPr>
  <p:slideViewPr>
    <p:cSldViewPr>
      <p:cViewPr varScale="1">
        <p:scale>
          <a:sx n="87" d="100"/>
          <a:sy n="87" d="100"/>
        </p:scale>
        <p:origin x="98" y="4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2760" y="-82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NCENZO FERRARI" userId="365cff6b-2f71-44d6-88c1-e25ff1818469" providerId="ADAL" clId="{323C6BB3-45E9-47D0-8E23-0B976FFD1F67}"/>
    <pc:docChg chg="undo addSld delSld modSld">
      <pc:chgData name="VINCENZO FERRARI" userId="365cff6b-2f71-44d6-88c1-e25ff1818469" providerId="ADAL" clId="{323C6BB3-45E9-47D0-8E23-0B976FFD1F67}" dt="2019-03-22T08:23:11.467" v="35" actId="2696"/>
      <pc:docMkLst>
        <pc:docMk/>
      </pc:docMkLst>
      <pc:sldChg chg="modSp">
        <pc:chgData name="VINCENZO FERRARI" userId="365cff6b-2f71-44d6-88c1-e25ff1818469" providerId="ADAL" clId="{323C6BB3-45E9-47D0-8E23-0B976FFD1F67}" dt="2019-03-22T08:06:29.684" v="18" actId="20577"/>
        <pc:sldMkLst>
          <pc:docMk/>
          <pc:sldMk cId="3905079405" sldId="536"/>
        </pc:sldMkLst>
        <pc:spChg chg="mod">
          <ac:chgData name="VINCENZO FERRARI" userId="365cff6b-2f71-44d6-88c1-e25ff1818469" providerId="ADAL" clId="{323C6BB3-45E9-47D0-8E23-0B976FFD1F67}" dt="2019-03-22T08:06:29.684" v="18" actId="20577"/>
          <ac:spMkLst>
            <pc:docMk/>
            <pc:sldMk cId="3905079405" sldId="536"/>
            <ac:spMk id="2" creationId="{00000000-0000-0000-0000-000000000000}"/>
          </ac:spMkLst>
        </pc:spChg>
      </pc:sldChg>
      <pc:sldChg chg="modSp">
        <pc:chgData name="VINCENZO FERRARI" userId="365cff6b-2f71-44d6-88c1-e25ff1818469" providerId="ADAL" clId="{323C6BB3-45E9-47D0-8E23-0B976FFD1F67}" dt="2019-03-22T08:07:34.134" v="32" actId="20577"/>
        <pc:sldMkLst>
          <pc:docMk/>
          <pc:sldMk cId="2419358858" sldId="558"/>
        </pc:sldMkLst>
        <pc:spChg chg="mod">
          <ac:chgData name="VINCENZO FERRARI" userId="365cff6b-2f71-44d6-88c1-e25ff1818469" providerId="ADAL" clId="{323C6BB3-45E9-47D0-8E23-0B976FFD1F67}" dt="2019-03-22T08:07:34.134" v="32" actId="20577"/>
          <ac:spMkLst>
            <pc:docMk/>
            <pc:sldMk cId="2419358858" sldId="558"/>
            <ac:spMk id="2" creationId="{00000000-0000-0000-0000-000000000000}"/>
          </ac:spMkLst>
        </pc:spChg>
      </pc:sldChg>
      <pc:sldChg chg="add del">
        <pc:chgData name="VINCENZO FERRARI" userId="365cff6b-2f71-44d6-88c1-e25ff1818469" providerId="ADAL" clId="{323C6BB3-45E9-47D0-8E23-0B976FFD1F67}" dt="2019-03-22T08:23:11.467" v="35" actId="2696"/>
        <pc:sldMkLst>
          <pc:docMk/>
          <pc:sldMk cId="902662479" sldId="563"/>
        </pc:sldMkLst>
      </pc:sldChg>
    </pc:docChg>
  </pc:docChgLst>
  <pc:docChgLst>
    <pc:chgData name="Vincenzo Ferrari" userId="365cff6b-2f71-44d6-88c1-e25ff1818469" providerId="ADAL" clId="{8B46AAC9-36CE-4FC3-9FD0-835131AC993A}"/>
    <pc:docChg chg="addSld delSld modSld sldOrd">
      <pc:chgData name="Vincenzo Ferrari" userId="365cff6b-2f71-44d6-88c1-e25ff1818469" providerId="ADAL" clId="{8B46AAC9-36CE-4FC3-9FD0-835131AC993A}" dt="2021-03-26T10:22:57.696" v="317"/>
      <pc:docMkLst>
        <pc:docMk/>
      </pc:docMkLst>
      <pc:sldChg chg="addSp delSp modSp mod delAnim modAnim">
        <pc:chgData name="Vincenzo Ferrari" userId="365cff6b-2f71-44d6-88c1-e25ff1818469" providerId="ADAL" clId="{8B46AAC9-36CE-4FC3-9FD0-835131AC993A}" dt="2021-03-26T08:57:44.317" v="290"/>
        <pc:sldMkLst>
          <pc:docMk/>
          <pc:sldMk cId="3905079405" sldId="536"/>
        </pc:sldMkLst>
        <pc:spChg chg="add mod">
          <ac:chgData name="Vincenzo Ferrari" userId="365cff6b-2f71-44d6-88c1-e25ff1818469" providerId="ADAL" clId="{8B46AAC9-36CE-4FC3-9FD0-835131AC993A}" dt="2021-03-26T08:43:09.611" v="72" actId="1076"/>
          <ac:spMkLst>
            <pc:docMk/>
            <pc:sldMk cId="3905079405" sldId="536"/>
            <ac:spMk id="4" creationId="{00000000-0000-0000-0000-000000000000}"/>
          </ac:spMkLst>
        </pc:spChg>
        <pc:spChg chg="add mod">
          <ac:chgData name="Vincenzo Ferrari" userId="365cff6b-2f71-44d6-88c1-e25ff1818469" providerId="ADAL" clId="{8B46AAC9-36CE-4FC3-9FD0-835131AC993A}" dt="2021-03-26T08:44:11.513" v="79" actId="1037"/>
          <ac:spMkLst>
            <pc:docMk/>
            <pc:sldMk cId="3905079405" sldId="536"/>
            <ac:spMk id="5" creationId="{00000000-0000-0000-0000-000000000000}"/>
          </ac:spMkLst>
        </pc:spChg>
        <pc:spChg chg="add mod">
          <ac:chgData name="Vincenzo Ferrari" userId="365cff6b-2f71-44d6-88c1-e25ff1818469" providerId="ADAL" clId="{8B46AAC9-36CE-4FC3-9FD0-835131AC993A}" dt="2021-03-26T08:57:00.774" v="287" actId="164"/>
          <ac:spMkLst>
            <pc:docMk/>
            <pc:sldMk cId="3905079405" sldId="536"/>
            <ac:spMk id="6" creationId="{00000000-0000-0000-0000-000000000000}"/>
          </ac:spMkLst>
        </pc:spChg>
        <pc:spChg chg="add mod">
          <ac:chgData name="Vincenzo Ferrari" userId="365cff6b-2f71-44d6-88c1-e25ff1818469" providerId="ADAL" clId="{8B46AAC9-36CE-4FC3-9FD0-835131AC993A}" dt="2021-03-26T08:57:27.850" v="288" actId="164"/>
          <ac:spMkLst>
            <pc:docMk/>
            <pc:sldMk cId="3905079405" sldId="536"/>
            <ac:spMk id="12" creationId="{7FE0AE9D-E231-49DB-B943-1DAE8A0C2F46}"/>
          </ac:spMkLst>
        </pc:spChg>
        <pc:spChg chg="add mod">
          <ac:chgData name="Vincenzo Ferrari" userId="365cff6b-2f71-44d6-88c1-e25ff1818469" providerId="ADAL" clId="{8B46AAC9-36CE-4FC3-9FD0-835131AC993A}" dt="2021-03-26T08:45:01.443" v="135" actId="122"/>
          <ac:spMkLst>
            <pc:docMk/>
            <pc:sldMk cId="3905079405" sldId="536"/>
            <ac:spMk id="13" creationId="{792D3C1A-7ED4-46B1-9560-8030E3929F98}"/>
          </ac:spMkLst>
        </pc:spChg>
        <pc:spChg chg="add mod">
          <ac:chgData name="Vincenzo Ferrari" userId="365cff6b-2f71-44d6-88c1-e25ff1818469" providerId="ADAL" clId="{8B46AAC9-36CE-4FC3-9FD0-835131AC993A}" dt="2021-03-26T08:57:00.774" v="287" actId="164"/>
          <ac:spMkLst>
            <pc:docMk/>
            <pc:sldMk cId="3905079405" sldId="536"/>
            <ac:spMk id="14" creationId="{31334E35-A713-4293-AA25-310AAAF20200}"/>
          </ac:spMkLst>
        </pc:spChg>
        <pc:spChg chg="add mod">
          <ac:chgData name="Vincenzo Ferrari" userId="365cff6b-2f71-44d6-88c1-e25ff1818469" providerId="ADAL" clId="{8B46AAC9-36CE-4FC3-9FD0-835131AC993A}" dt="2021-03-26T08:57:27.850" v="288" actId="164"/>
          <ac:spMkLst>
            <pc:docMk/>
            <pc:sldMk cId="3905079405" sldId="536"/>
            <ac:spMk id="15" creationId="{1641A75A-433A-4A18-AFB7-B81FF108DEAF}"/>
          </ac:spMkLst>
        </pc:spChg>
        <pc:grpChg chg="add mod">
          <ac:chgData name="Vincenzo Ferrari" userId="365cff6b-2f71-44d6-88c1-e25ff1818469" providerId="ADAL" clId="{8B46AAC9-36CE-4FC3-9FD0-835131AC993A}" dt="2021-03-26T08:57:00.774" v="287" actId="164"/>
          <ac:grpSpMkLst>
            <pc:docMk/>
            <pc:sldMk cId="3905079405" sldId="536"/>
            <ac:grpSpMk id="16" creationId="{D2164B8E-6D78-42B0-8E36-F51673838E12}"/>
          </ac:grpSpMkLst>
        </pc:grpChg>
        <pc:grpChg chg="add mod">
          <ac:chgData name="Vincenzo Ferrari" userId="365cff6b-2f71-44d6-88c1-e25ff1818469" providerId="ADAL" clId="{8B46AAC9-36CE-4FC3-9FD0-835131AC993A}" dt="2021-03-26T08:57:27.850" v="288" actId="164"/>
          <ac:grpSpMkLst>
            <pc:docMk/>
            <pc:sldMk cId="3905079405" sldId="536"/>
            <ac:grpSpMk id="17" creationId="{A96BBD82-E664-4CD5-8913-BA5F13D287C2}"/>
          </ac:grpSpMkLst>
        </pc:grpChg>
        <pc:graphicFrameChg chg="del mod replId">
          <ac:chgData name="Vincenzo Ferrari" userId="365cff6b-2f71-44d6-88c1-e25ff1818469" providerId="ADAL" clId="{8B46AAC9-36CE-4FC3-9FD0-835131AC993A}" dt="2021-03-26T08:38:17.949" v="29"/>
          <ac:graphicFrameMkLst>
            <pc:docMk/>
            <pc:sldMk cId="3905079405" sldId="536"/>
            <ac:graphicFrameMk id="3" creationId="{00000000-0000-0000-0000-000000000000}"/>
          </ac:graphicFrameMkLst>
        </pc:graphicFrameChg>
        <pc:graphicFrameChg chg="del mod replId">
          <ac:chgData name="Vincenzo Ferrari" userId="365cff6b-2f71-44d6-88c1-e25ff1818469" providerId="ADAL" clId="{8B46AAC9-36CE-4FC3-9FD0-835131AC993A}" dt="2021-03-26T08:40:19.529" v="33"/>
          <ac:graphicFrameMkLst>
            <pc:docMk/>
            <pc:sldMk cId="3905079405" sldId="536"/>
            <ac:graphicFrameMk id="8" creationId="{00000000-0000-0000-0000-000000000000}"/>
          </ac:graphicFrameMkLst>
        </pc:graphicFrameChg>
        <pc:graphicFrameChg chg="del mod replId">
          <ac:chgData name="Vincenzo Ferrari" userId="365cff6b-2f71-44d6-88c1-e25ff1818469" providerId="ADAL" clId="{8B46AAC9-36CE-4FC3-9FD0-835131AC993A}" dt="2021-03-26T08:40:57.573" v="38"/>
          <ac:graphicFrameMkLst>
            <pc:docMk/>
            <pc:sldMk cId="3905079405" sldId="536"/>
            <ac:graphicFrameMk id="10" creationId="{00000000-0000-0000-0000-000000000000}"/>
          </ac:graphicFrameMkLst>
        </pc:graphicFrameChg>
      </pc:sldChg>
      <pc:sldChg chg="add">
        <pc:chgData name="Vincenzo Ferrari" userId="365cff6b-2f71-44d6-88c1-e25ff1818469" providerId="ADAL" clId="{8B46AAC9-36CE-4FC3-9FD0-835131AC993A}" dt="2021-03-26T08:58:26.094" v="292"/>
        <pc:sldMkLst>
          <pc:docMk/>
          <pc:sldMk cId="67159158" sldId="539"/>
        </pc:sldMkLst>
      </pc:sldChg>
      <pc:sldChg chg="del">
        <pc:chgData name="Vincenzo Ferrari" userId="365cff6b-2f71-44d6-88c1-e25ff1818469" providerId="ADAL" clId="{8B46AAC9-36CE-4FC3-9FD0-835131AC993A}" dt="2021-03-26T08:58:21.491" v="291" actId="2696"/>
        <pc:sldMkLst>
          <pc:docMk/>
          <pc:sldMk cId="1174132223" sldId="539"/>
        </pc:sldMkLst>
      </pc:sldChg>
      <pc:sldChg chg="addSp delSp modSp mod delAnim modAnim">
        <pc:chgData name="Vincenzo Ferrari" userId="365cff6b-2f71-44d6-88c1-e25ff1818469" providerId="ADAL" clId="{8B46AAC9-36CE-4FC3-9FD0-835131AC993A}" dt="2021-03-26T08:37:03.143" v="27"/>
        <pc:sldMkLst>
          <pc:docMk/>
          <pc:sldMk cId="9577913" sldId="556"/>
        </pc:sldMkLst>
        <pc:spChg chg="add mod">
          <ac:chgData name="Vincenzo Ferrari" userId="365cff6b-2f71-44d6-88c1-e25ff1818469" providerId="ADAL" clId="{8B46AAC9-36CE-4FC3-9FD0-835131AC993A}" dt="2021-03-26T08:36:17.722" v="20" actId="1076"/>
          <ac:spMkLst>
            <pc:docMk/>
            <pc:sldMk cId="9577913" sldId="556"/>
            <ac:spMk id="8" creationId="{00000000-0000-0000-0000-000000000000}"/>
          </ac:spMkLst>
        </pc:spChg>
        <pc:spChg chg="add mod">
          <ac:chgData name="Vincenzo Ferrari" userId="365cff6b-2f71-44d6-88c1-e25ff1818469" providerId="ADAL" clId="{8B46AAC9-36CE-4FC3-9FD0-835131AC993A}" dt="2021-03-26T08:36:50.124" v="26" actId="1076"/>
          <ac:spMkLst>
            <pc:docMk/>
            <pc:sldMk cId="9577913" sldId="556"/>
            <ac:spMk id="23" creationId="{D10B10CD-D27D-46D8-8848-25F2A438EED1}"/>
          </ac:spMkLst>
        </pc:spChg>
        <pc:graphicFrameChg chg="del mod replId">
          <ac:chgData name="Vincenzo Ferrari" userId="365cff6b-2f71-44d6-88c1-e25ff1818469" providerId="ADAL" clId="{8B46AAC9-36CE-4FC3-9FD0-835131AC993A}" dt="2021-03-26T08:03:20.899" v="3"/>
          <ac:graphicFrameMkLst>
            <pc:docMk/>
            <pc:sldMk cId="9577913" sldId="556"/>
            <ac:graphicFrameMk id="9" creationId="{00000000-0000-0000-0000-000000000000}"/>
          </ac:graphicFrameMkLst>
        </pc:graphicFrameChg>
      </pc:sldChg>
      <pc:sldChg chg="ord">
        <pc:chgData name="Vincenzo Ferrari" userId="365cff6b-2f71-44d6-88c1-e25ff1818469" providerId="ADAL" clId="{8B46AAC9-36CE-4FC3-9FD0-835131AC993A}" dt="2021-03-26T10:22:57.696" v="317"/>
        <pc:sldMkLst>
          <pc:docMk/>
          <pc:sldMk cId="2419358858" sldId="558"/>
        </pc:sldMkLst>
      </pc:sldChg>
      <pc:sldChg chg="add del">
        <pc:chgData name="Vincenzo Ferrari" userId="365cff6b-2f71-44d6-88c1-e25ff1818469" providerId="ADAL" clId="{8B46AAC9-36CE-4FC3-9FD0-835131AC993A}" dt="2021-03-26T09:16:41.167" v="315" actId="22"/>
        <pc:sldMkLst>
          <pc:docMk/>
          <pc:sldMk cId="3390466560" sldId="560"/>
        </pc:sldMkLst>
      </pc:sldChg>
      <pc:sldChg chg="add del">
        <pc:chgData name="Vincenzo Ferrari" userId="365cff6b-2f71-44d6-88c1-e25ff1818469" providerId="ADAL" clId="{8B46AAC9-36CE-4FC3-9FD0-835131AC993A}" dt="2021-03-26T09:16:41.167" v="315" actId="22"/>
        <pc:sldMkLst>
          <pc:docMk/>
          <pc:sldMk cId="2371783430" sldId="561"/>
        </pc:sldMkLst>
      </pc:sldChg>
      <pc:sldChg chg="add del ord">
        <pc:chgData name="Vincenzo Ferrari" userId="365cff6b-2f71-44d6-88c1-e25ff1818469" providerId="ADAL" clId="{8B46AAC9-36CE-4FC3-9FD0-835131AC993A}" dt="2021-03-26T09:16:41.167" v="315" actId="22"/>
        <pc:sldMkLst>
          <pc:docMk/>
          <pc:sldMk cId="2718570211" sldId="562"/>
        </pc:sldMkLst>
      </pc:sldChg>
      <pc:sldChg chg="modSp new mod">
        <pc:chgData name="Vincenzo Ferrari" userId="365cff6b-2f71-44d6-88c1-e25ff1818469" providerId="ADAL" clId="{8B46AAC9-36CE-4FC3-9FD0-835131AC993A}" dt="2021-03-26T09:16:06.573" v="313" actId="20577"/>
        <pc:sldMkLst>
          <pc:docMk/>
          <pc:sldMk cId="1918158176" sldId="563"/>
        </pc:sldMkLst>
        <pc:spChg chg="mod">
          <ac:chgData name="Vincenzo Ferrari" userId="365cff6b-2f71-44d6-88c1-e25ff1818469" providerId="ADAL" clId="{8B46AAC9-36CE-4FC3-9FD0-835131AC993A}" dt="2021-03-26T09:16:06.573" v="313" actId="20577"/>
          <ac:spMkLst>
            <pc:docMk/>
            <pc:sldMk cId="1918158176" sldId="563"/>
            <ac:spMk id="3" creationId="{E9A69C11-DD62-4C57-93B1-201BF66326C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pPr>
              <a:defRPr/>
            </a:pPr>
            <a:fld id="{0DAAC54F-ED54-4C19-A3C0-DFF49DAE7F74}" type="datetimeFigureOut">
              <a:rPr lang="it-IT"/>
              <a:pPr>
                <a:defRPr/>
              </a:pPr>
              <a:t>26/03/2021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it-IT" noProof="0"/>
              <a:t>Fare clic per modificare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pPr>
              <a:defRPr/>
            </a:pPr>
            <a:fld id="{71C75829-3A8B-4129-9EF9-CCDAF485B56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74943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dirty="0"/>
          </a:p>
        </p:txBody>
      </p:sp>
      <p:sp>
        <p:nvSpPr>
          <p:cNvPr id="3994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F981D1B-EABA-4489-B64A-952C2A6244A7}" type="slidenum">
              <a:rPr lang="it-IT" smtClean="0"/>
              <a:pPr/>
              <a:t>1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C75829-3A8B-4129-9EF9-CCDAF485B569}" type="slidenum">
              <a:rPr lang="it-IT" smtClean="0"/>
              <a:pPr>
                <a:defRPr/>
              </a:pPr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21804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/>
          </a:p>
        </p:txBody>
      </p:sp>
      <p:sp>
        <p:nvSpPr>
          <p:cNvPr id="6042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7E3B312-4DE8-45BF-BB79-A29E12946E35}" type="slidenum">
              <a:rPr lang="it-IT" altLang="it-IT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20</a:t>
            </a:fld>
            <a:endParaRPr lang="it-IT" altLang="it-IT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/>
              <a:t>We</a:t>
            </a:r>
            <a:r>
              <a:rPr lang="it-IT" dirty="0"/>
              <a:t> can mitigate the </a:t>
            </a:r>
            <a:r>
              <a:rPr lang="it-IT" dirty="0" err="1"/>
              <a:t>parallax</a:t>
            </a:r>
            <a:r>
              <a:rPr lang="it-IT" baseline="0" dirty="0"/>
              <a:t> </a:t>
            </a:r>
            <a:r>
              <a:rPr lang="it-IT" baseline="0" dirty="0" err="1"/>
              <a:t>issues</a:t>
            </a:r>
            <a:r>
              <a:rPr lang="it-IT" baseline="0" dirty="0"/>
              <a:t> via software </a:t>
            </a:r>
            <a:r>
              <a:rPr lang="it-IT" baseline="0" dirty="0" err="1"/>
              <a:t>using</a:t>
            </a:r>
            <a:r>
              <a:rPr lang="it-IT" baseline="0" dirty="0"/>
              <a:t> a </a:t>
            </a:r>
            <a:r>
              <a:rPr lang="it-IT" baseline="0" dirty="0" err="1"/>
              <a:t>simple</a:t>
            </a:r>
            <a:r>
              <a:rPr lang="it-IT" baseline="0" dirty="0"/>
              <a:t> </a:t>
            </a:r>
            <a:r>
              <a:rPr lang="it-IT" baseline="0" dirty="0" err="1"/>
              <a:t>homographyc</a:t>
            </a:r>
            <a:r>
              <a:rPr lang="it-IT" baseline="0" dirty="0"/>
              <a:t> </a:t>
            </a:r>
            <a:r>
              <a:rPr lang="it-IT" baseline="0" dirty="0" err="1"/>
              <a:t>function</a:t>
            </a:r>
            <a:r>
              <a:rPr lang="it-IT" baseline="0" dirty="0"/>
              <a:t> </a:t>
            </a:r>
            <a:r>
              <a:rPr lang="it-IT" baseline="0" dirty="0" err="1"/>
              <a:t>that</a:t>
            </a:r>
            <a:r>
              <a:rPr lang="it-IT" baseline="0" dirty="0"/>
              <a:t>, </a:t>
            </a:r>
            <a:r>
              <a:rPr lang="it-IT" baseline="0" dirty="0" err="1"/>
              <a:t>knowing</a:t>
            </a:r>
            <a:r>
              <a:rPr lang="it-IT" baseline="0" dirty="0"/>
              <a:t> the </a:t>
            </a:r>
            <a:r>
              <a:rPr lang="it-IT" baseline="0" dirty="0" err="1"/>
              <a:t>typical</a:t>
            </a:r>
            <a:r>
              <a:rPr lang="it-IT" baseline="0" dirty="0"/>
              <a:t> </a:t>
            </a:r>
            <a:r>
              <a:rPr lang="it-IT" baseline="0" dirty="0" err="1"/>
              <a:t>working</a:t>
            </a:r>
            <a:r>
              <a:rPr lang="it-IT" baseline="0" dirty="0"/>
              <a:t> </a:t>
            </a:r>
            <a:r>
              <a:rPr lang="it-IT" baseline="0" dirty="0" err="1"/>
              <a:t>distance</a:t>
            </a:r>
            <a:r>
              <a:rPr lang="it-IT" baseline="0" dirty="0"/>
              <a:t>, </a:t>
            </a:r>
            <a:r>
              <a:rPr lang="it-IT" baseline="0" dirty="0" err="1"/>
              <a:t>allows</a:t>
            </a:r>
            <a:r>
              <a:rPr lang="it-IT" baseline="0" dirty="0"/>
              <a:t> to </a:t>
            </a:r>
            <a:r>
              <a:rPr lang="it-IT" baseline="0" dirty="0" err="1"/>
              <a:t>determine</a:t>
            </a:r>
            <a:r>
              <a:rPr lang="it-IT" baseline="0" dirty="0"/>
              <a:t> the </a:t>
            </a:r>
            <a:r>
              <a:rPr lang="it-IT" baseline="0" dirty="0" err="1"/>
              <a:t>trasformation</a:t>
            </a:r>
            <a:r>
              <a:rPr lang="it-IT" baseline="0" dirty="0"/>
              <a:t> </a:t>
            </a:r>
            <a:r>
              <a:rPr lang="it-IT" baseline="0" dirty="0" err="1"/>
              <a:t>between</a:t>
            </a:r>
            <a:r>
              <a:rPr lang="it-IT" baseline="0" dirty="0"/>
              <a:t> a </a:t>
            </a:r>
            <a:r>
              <a:rPr lang="it-IT" baseline="0" dirty="0" err="1"/>
              <a:t>point</a:t>
            </a:r>
            <a:r>
              <a:rPr lang="it-IT" baseline="0" dirty="0"/>
              <a:t> </a:t>
            </a:r>
            <a:r>
              <a:rPr lang="it-IT" baseline="0" dirty="0" err="1"/>
              <a:t>acquired</a:t>
            </a:r>
            <a:r>
              <a:rPr lang="it-IT" baseline="0" dirty="0"/>
              <a:t> by the camera to the display </a:t>
            </a:r>
            <a:r>
              <a:rPr lang="it-IT" baseline="0" dirty="0" err="1"/>
              <a:t>preserving</a:t>
            </a:r>
            <a:r>
              <a:rPr lang="it-IT" baseline="0" dirty="0"/>
              <a:t> the </a:t>
            </a:r>
            <a:r>
              <a:rPr lang="it-IT" baseline="0" dirty="0" err="1"/>
              <a:t>perspective</a:t>
            </a:r>
            <a:r>
              <a:rPr lang="it-IT" baseline="0" dirty="0"/>
              <a:t> on the </a:t>
            </a:r>
            <a:r>
              <a:rPr lang="it-IT" baseline="0" dirty="0" err="1"/>
              <a:t>homographyc</a:t>
            </a:r>
            <a:r>
              <a:rPr lang="it-IT" baseline="0" dirty="0"/>
              <a:t> </a:t>
            </a:r>
            <a:r>
              <a:rPr lang="it-IT" baseline="0" dirty="0" err="1"/>
              <a:t>plane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C75829-3A8B-4129-9EF9-CCDAF485B569}" type="slidenum">
              <a:rPr lang="it-IT" smtClean="0"/>
              <a:pPr>
                <a:defRPr/>
              </a:pPr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0678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oundRect">
            <a:avLst>
              <a:gd name="adj" fmla="val 2662"/>
            </a:avLst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b="1">
              <a:latin typeface="Verdana" pitchFamily="34" charset="0"/>
              <a:cs typeface="+mn-cs"/>
            </a:endParaRPr>
          </a:p>
        </p:txBody>
      </p:sp>
      <p:sp>
        <p:nvSpPr>
          <p:cNvPr id="5" name="Rettangolo 4"/>
          <p:cNvSpPr/>
          <p:nvPr userDrawn="1"/>
        </p:nvSpPr>
        <p:spPr bwMode="auto">
          <a:xfrm>
            <a:off x="-3175" y="6477000"/>
            <a:ext cx="9144000" cy="395288"/>
          </a:xfrm>
          <a:prstGeom prst="rect">
            <a:avLst/>
          </a:prstGeom>
          <a:solidFill>
            <a:srgbClr val="6B8EB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it-IT" sz="1600" dirty="0">
              <a:latin typeface="Arial" charset="0"/>
            </a:endParaRPr>
          </a:p>
        </p:txBody>
      </p:sp>
      <p:grpSp>
        <p:nvGrpSpPr>
          <p:cNvPr id="6" name="Gruppo 6"/>
          <p:cNvGrpSpPr>
            <a:grpSpLocks/>
          </p:cNvGrpSpPr>
          <p:nvPr userDrawn="1"/>
        </p:nvGrpSpPr>
        <p:grpSpPr bwMode="auto">
          <a:xfrm>
            <a:off x="0" y="0"/>
            <a:ext cx="9161463" cy="762000"/>
            <a:chOff x="-4763" y="-4763"/>
            <a:chExt cx="9162000" cy="762000"/>
          </a:xfrm>
        </p:grpSpPr>
        <p:sp>
          <p:nvSpPr>
            <p:cNvPr id="7" name="Rettangolo 6"/>
            <p:cNvSpPr/>
            <p:nvPr userDrawn="1"/>
          </p:nvSpPr>
          <p:spPr bwMode="auto">
            <a:xfrm>
              <a:off x="-4763" y="604837"/>
              <a:ext cx="9162000" cy="152400"/>
            </a:xfrm>
            <a:prstGeom prst="rect">
              <a:avLst/>
            </a:prstGeom>
            <a:solidFill>
              <a:srgbClr val="6492D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it-IT" sz="1600">
                <a:latin typeface="Arial" charset="0"/>
              </a:endParaRPr>
            </a:p>
          </p:txBody>
        </p:sp>
        <p:sp>
          <p:nvSpPr>
            <p:cNvPr id="8" name="Rettangolo 7"/>
            <p:cNvSpPr/>
            <p:nvPr userDrawn="1"/>
          </p:nvSpPr>
          <p:spPr bwMode="auto">
            <a:xfrm>
              <a:off x="-4763" y="528637"/>
              <a:ext cx="9162000" cy="762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it-IT" sz="1600">
                <a:latin typeface="Arial" charset="0"/>
              </a:endParaRPr>
            </a:p>
          </p:txBody>
        </p:sp>
        <p:sp>
          <p:nvSpPr>
            <p:cNvPr id="9" name="Rettangolo 8"/>
            <p:cNvSpPr/>
            <p:nvPr userDrawn="1"/>
          </p:nvSpPr>
          <p:spPr bwMode="auto">
            <a:xfrm>
              <a:off x="-4763" y="-4763"/>
              <a:ext cx="9162000" cy="533400"/>
            </a:xfrm>
            <a:prstGeom prst="rect">
              <a:avLst/>
            </a:prstGeom>
            <a:solidFill>
              <a:srgbClr val="00305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it-IT" sz="1600" dirty="0">
                <a:latin typeface="Arial" charset="0"/>
              </a:endParaRPr>
            </a:p>
          </p:txBody>
        </p:sp>
      </p:grpSp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40050" y="5586413"/>
            <a:ext cx="3263900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142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28600" y="192088"/>
            <a:ext cx="8736013" cy="417512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23142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2514600"/>
            <a:ext cx="7010400" cy="16002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it-IT"/>
              <a:t>Fare clic per modificare lo stile del sottotitolo dello schema</a:t>
            </a:r>
            <a:endParaRPr lang="it-IT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769100" y="204788"/>
            <a:ext cx="2195513" cy="600075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79388" y="204788"/>
            <a:ext cx="6437312" cy="600075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8600" y="204788"/>
            <a:ext cx="8736013" cy="328612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179388" y="1022350"/>
            <a:ext cx="8785225" cy="5183188"/>
          </a:xfrm>
        </p:spPr>
        <p:txBody>
          <a:bodyPr/>
          <a:lstStyle/>
          <a:p>
            <a:pPr lvl="0"/>
            <a:r>
              <a:rPr lang="it-IT" noProof="0"/>
              <a:t>Fare clic sull'icona per inserire una tabella</a:t>
            </a:r>
            <a:endParaRPr lang="it-IT" noProof="0" dirty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 bwMode="auto">
          <a:xfrm>
            <a:off x="-3175" y="6605588"/>
            <a:ext cx="9144000" cy="252412"/>
          </a:xfrm>
          <a:prstGeom prst="rect">
            <a:avLst/>
          </a:prstGeom>
          <a:solidFill>
            <a:srgbClr val="6B8EB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it-IT" sz="1600">
              <a:latin typeface="PrimaSans BT" pitchFamily="34" charset="0"/>
            </a:endParaRPr>
          </a:p>
        </p:txBody>
      </p:sp>
      <p:grpSp>
        <p:nvGrpSpPr>
          <p:cNvPr id="4" name="Gruppo 14"/>
          <p:cNvGrpSpPr>
            <a:grpSpLocks/>
          </p:cNvGrpSpPr>
          <p:nvPr/>
        </p:nvGrpSpPr>
        <p:grpSpPr bwMode="auto">
          <a:xfrm>
            <a:off x="0" y="0"/>
            <a:ext cx="9144000" cy="762000"/>
            <a:chOff x="-4763" y="-4763"/>
            <a:chExt cx="9162000" cy="762000"/>
          </a:xfrm>
        </p:grpSpPr>
        <p:sp>
          <p:nvSpPr>
            <p:cNvPr id="5" name="Rettangolo 4"/>
            <p:cNvSpPr/>
            <p:nvPr userDrawn="1"/>
          </p:nvSpPr>
          <p:spPr bwMode="auto">
            <a:xfrm>
              <a:off x="-4763" y="604837"/>
              <a:ext cx="9162000" cy="152400"/>
            </a:xfrm>
            <a:prstGeom prst="rect">
              <a:avLst/>
            </a:prstGeom>
            <a:solidFill>
              <a:srgbClr val="6492D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it-IT" sz="1600">
                <a:latin typeface="PrimaSans BT" pitchFamily="34" charset="0"/>
              </a:endParaRPr>
            </a:p>
          </p:txBody>
        </p:sp>
        <p:sp>
          <p:nvSpPr>
            <p:cNvPr id="6" name="Rettangolo 5"/>
            <p:cNvSpPr/>
            <p:nvPr userDrawn="1"/>
          </p:nvSpPr>
          <p:spPr bwMode="auto">
            <a:xfrm>
              <a:off x="-4763" y="528637"/>
              <a:ext cx="9162000" cy="762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it-IT" sz="1600">
                <a:latin typeface="PrimaSans BT" pitchFamily="34" charset="0"/>
              </a:endParaRPr>
            </a:p>
          </p:txBody>
        </p:sp>
        <p:sp>
          <p:nvSpPr>
            <p:cNvPr id="7" name="Rettangolo 6"/>
            <p:cNvSpPr/>
            <p:nvPr userDrawn="1"/>
          </p:nvSpPr>
          <p:spPr bwMode="auto">
            <a:xfrm>
              <a:off x="-4763" y="-4763"/>
              <a:ext cx="9162000" cy="533400"/>
            </a:xfrm>
            <a:prstGeom prst="rect">
              <a:avLst/>
            </a:prstGeom>
            <a:solidFill>
              <a:srgbClr val="00305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it-IT" sz="1600" dirty="0">
                <a:latin typeface="PrimaSans BT" pitchFamily="34" charset="0"/>
              </a:endParaRPr>
            </a:p>
          </p:txBody>
        </p:sp>
      </p:grpSp>
      <p:pic>
        <p:nvPicPr>
          <p:cNvPr id="8" name="Picture 13" descr="SoloOtrasparen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53975"/>
            <a:ext cx="417513" cy="42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Object 6"/>
          <p:cNvGraphicFramePr>
            <a:graphicFrameLocks noChangeAspect="1"/>
          </p:cNvGraphicFramePr>
          <p:nvPr/>
        </p:nvGraphicFramePr>
        <p:xfrm>
          <a:off x="8532813" y="33338"/>
          <a:ext cx="468312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tografia di Photo Editor " r:id="rId3" imgW="828791" imgH="828791" progId="">
                  <p:embed/>
                </p:oleObj>
              </mc:Choice>
              <mc:Fallback>
                <p:oleObj name="Fotografia di Photo Editor " r:id="rId3" imgW="828791" imgH="828791" progId="">
                  <p:embed/>
                  <p:pic>
                    <p:nvPicPr>
                      <p:cNvPr id="9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32813" y="33338"/>
                        <a:ext cx="468312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A3B2C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DDDDDD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oundRect">
            <a:avLst>
              <a:gd name="adj" fmla="val 2662"/>
            </a:avLst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de-DE" altLang="it-IT" sz="1800" b="1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050" y="5586413"/>
            <a:ext cx="3263900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142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28600" y="192088"/>
            <a:ext cx="8736013" cy="417512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23142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2514600"/>
            <a:ext cx="7010400" cy="16002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it-IT" dirty="0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6374831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EndoCAS – University of Pisa</a:t>
            </a:r>
          </a:p>
        </p:txBody>
      </p:sp>
    </p:spTree>
    <p:extLst>
      <p:ext uri="{BB962C8B-B14F-4D97-AF65-F5344CB8AC3E}">
        <p14:creationId xmlns:p14="http://schemas.microsoft.com/office/powerpoint/2010/main" val="9826848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EndoCAS – University of Pisa</a:t>
            </a:r>
          </a:p>
        </p:txBody>
      </p:sp>
    </p:spTree>
    <p:extLst>
      <p:ext uri="{BB962C8B-B14F-4D97-AF65-F5344CB8AC3E}">
        <p14:creationId xmlns:p14="http://schemas.microsoft.com/office/powerpoint/2010/main" val="7527683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79389" y="1022351"/>
            <a:ext cx="4316412" cy="5183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022351"/>
            <a:ext cx="4316413" cy="5183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EndoCAS – University of Pisa</a:t>
            </a:r>
          </a:p>
        </p:txBody>
      </p:sp>
    </p:spTree>
    <p:extLst>
      <p:ext uri="{BB962C8B-B14F-4D97-AF65-F5344CB8AC3E}">
        <p14:creationId xmlns:p14="http://schemas.microsoft.com/office/powerpoint/2010/main" val="20443964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EndoCAS – University of Pisa</a:t>
            </a:r>
          </a:p>
        </p:txBody>
      </p:sp>
    </p:spTree>
    <p:extLst>
      <p:ext uri="{BB962C8B-B14F-4D97-AF65-F5344CB8AC3E}">
        <p14:creationId xmlns:p14="http://schemas.microsoft.com/office/powerpoint/2010/main" val="32712942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EndoCAS – University of Pisa</a:t>
            </a:r>
          </a:p>
        </p:txBody>
      </p:sp>
    </p:spTree>
    <p:extLst>
      <p:ext uri="{BB962C8B-B14F-4D97-AF65-F5344CB8AC3E}">
        <p14:creationId xmlns:p14="http://schemas.microsoft.com/office/powerpoint/2010/main" val="3180227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EndoCAS – University of Pisa</a:t>
            </a:r>
          </a:p>
        </p:txBody>
      </p:sp>
    </p:spTree>
    <p:extLst>
      <p:ext uri="{BB962C8B-B14F-4D97-AF65-F5344CB8AC3E}">
        <p14:creationId xmlns:p14="http://schemas.microsoft.com/office/powerpoint/2010/main" val="1525395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852487"/>
            <a:ext cx="3008313" cy="112429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852488"/>
            <a:ext cx="5111751" cy="566296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1" y="2014538"/>
            <a:ext cx="3008313" cy="45386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EndoCAS – University of Pisa</a:t>
            </a:r>
          </a:p>
        </p:txBody>
      </p:sp>
    </p:spTree>
    <p:extLst>
      <p:ext uri="{BB962C8B-B14F-4D97-AF65-F5344CB8AC3E}">
        <p14:creationId xmlns:p14="http://schemas.microsoft.com/office/powerpoint/2010/main" val="42697448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EndoCAS – University of Pisa</a:t>
            </a:r>
          </a:p>
        </p:txBody>
      </p:sp>
    </p:spTree>
    <p:extLst>
      <p:ext uri="{BB962C8B-B14F-4D97-AF65-F5344CB8AC3E}">
        <p14:creationId xmlns:p14="http://schemas.microsoft.com/office/powerpoint/2010/main" val="2026752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EndoCAS – University of Pisa</a:t>
            </a:r>
          </a:p>
        </p:txBody>
      </p:sp>
    </p:spTree>
    <p:extLst>
      <p:ext uri="{BB962C8B-B14F-4D97-AF65-F5344CB8AC3E}">
        <p14:creationId xmlns:p14="http://schemas.microsoft.com/office/powerpoint/2010/main" val="18411231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769101" y="204788"/>
            <a:ext cx="2195513" cy="600075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79388" y="204788"/>
            <a:ext cx="6437312" cy="600075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EndoCAS – University of Pisa</a:t>
            </a:r>
          </a:p>
        </p:txBody>
      </p:sp>
    </p:spTree>
    <p:extLst>
      <p:ext uri="{BB962C8B-B14F-4D97-AF65-F5344CB8AC3E}">
        <p14:creationId xmlns:p14="http://schemas.microsoft.com/office/powerpoint/2010/main" val="35263269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8600" y="204789"/>
            <a:ext cx="8736013" cy="328612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179389" y="1022351"/>
            <a:ext cx="8785225" cy="5183188"/>
          </a:xfrm>
        </p:spPr>
        <p:txBody>
          <a:bodyPr/>
          <a:lstStyle/>
          <a:p>
            <a:pPr lvl="0"/>
            <a:r>
              <a:rPr lang="it-IT" noProof="0" dirty="0"/>
              <a:t>Fare clic sull'icona per inserire una tabella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EndoCAS – University of Pisa</a:t>
            </a:r>
          </a:p>
        </p:txBody>
      </p:sp>
    </p:spTree>
    <p:extLst>
      <p:ext uri="{BB962C8B-B14F-4D97-AF65-F5344CB8AC3E}">
        <p14:creationId xmlns:p14="http://schemas.microsoft.com/office/powerpoint/2010/main" val="20206560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B08DE-7074-4495-AD7A-1ED173C8C025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26/03/2021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DBC71-E9B3-4876-B6E0-725418695A8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3734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B08DE-7074-4495-AD7A-1ED173C8C025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26/03/2021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DBC71-E9B3-4876-B6E0-725418695A8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7105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B08DE-7074-4495-AD7A-1ED173C8C025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26/03/2021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DBC71-E9B3-4876-B6E0-725418695A8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028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B08DE-7074-4495-AD7A-1ED173C8C025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26/03/2021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DBC71-E9B3-4876-B6E0-725418695A8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401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B08DE-7074-4495-AD7A-1ED173C8C025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26/03/2021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DBC71-E9B3-4876-B6E0-725418695A8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6093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B08DE-7074-4495-AD7A-1ED173C8C025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26/03/2021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DBC71-E9B3-4876-B6E0-725418695A8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2720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B08DE-7074-4495-AD7A-1ED173C8C025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26/03/2021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DBC71-E9B3-4876-B6E0-725418695A8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0583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B08DE-7074-4495-AD7A-1ED173C8C025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26/03/2021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DBC71-E9B3-4876-B6E0-725418695A8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9771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B08DE-7074-4495-AD7A-1ED173C8C025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26/03/2021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DBC71-E9B3-4876-B6E0-725418695A8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8907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B08DE-7074-4495-AD7A-1ED173C8C025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26/03/2021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DBC71-E9B3-4876-B6E0-725418695A8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3911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B08DE-7074-4495-AD7A-1ED173C8C025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26/03/2021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DBC71-E9B3-4876-B6E0-725418695A8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1524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oundRect">
            <a:avLst>
              <a:gd name="adj" fmla="val 2662"/>
            </a:avLst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b="1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23142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28600" y="192088"/>
            <a:ext cx="8736013" cy="417512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23142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2514600"/>
            <a:ext cx="7010400" cy="16002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it-IT"/>
              <a:t>Fare clic per modificare lo stile del sottotitolo dello schema</a:t>
            </a:r>
            <a:endParaRPr lang="it-IT" dirty="0"/>
          </a:p>
        </p:txBody>
      </p:sp>
      <p:sp>
        <p:nvSpPr>
          <p:cNvPr id="6" name="Rettangolo 5"/>
          <p:cNvSpPr/>
          <p:nvPr/>
        </p:nvSpPr>
        <p:spPr bwMode="auto">
          <a:xfrm>
            <a:off x="-3175" y="6477000"/>
            <a:ext cx="9144000" cy="396000"/>
          </a:xfrm>
          <a:prstGeom prst="rect">
            <a:avLst/>
          </a:prstGeom>
          <a:solidFill>
            <a:srgbClr val="6B8EB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it-IT" sz="1600" dirty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grpSp>
        <p:nvGrpSpPr>
          <p:cNvPr id="2" name="Gruppo 6"/>
          <p:cNvGrpSpPr/>
          <p:nvPr/>
        </p:nvGrpSpPr>
        <p:grpSpPr>
          <a:xfrm>
            <a:off x="0" y="0"/>
            <a:ext cx="9162000" cy="762000"/>
            <a:chOff x="-4763" y="-4763"/>
            <a:chExt cx="9162000" cy="762000"/>
          </a:xfrm>
        </p:grpSpPr>
        <p:sp>
          <p:nvSpPr>
            <p:cNvPr id="8" name="Rettangolo 7"/>
            <p:cNvSpPr/>
            <p:nvPr userDrawn="1"/>
          </p:nvSpPr>
          <p:spPr bwMode="auto">
            <a:xfrm>
              <a:off x="-4763" y="604837"/>
              <a:ext cx="9162000" cy="152400"/>
            </a:xfrm>
            <a:prstGeom prst="rect">
              <a:avLst/>
            </a:prstGeom>
            <a:solidFill>
              <a:srgbClr val="6492D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it-IT" sz="160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9" name="Rettangolo 8"/>
            <p:cNvSpPr/>
            <p:nvPr userDrawn="1"/>
          </p:nvSpPr>
          <p:spPr bwMode="auto">
            <a:xfrm>
              <a:off x="-4763" y="528637"/>
              <a:ext cx="9162000" cy="762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it-IT" sz="160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0" name="Rettangolo 9"/>
            <p:cNvSpPr/>
            <p:nvPr userDrawn="1"/>
          </p:nvSpPr>
          <p:spPr bwMode="auto">
            <a:xfrm>
              <a:off x="-4763" y="-4763"/>
              <a:ext cx="9162000" cy="533400"/>
            </a:xfrm>
            <a:prstGeom prst="rect">
              <a:avLst/>
            </a:prstGeom>
            <a:solidFill>
              <a:srgbClr val="00305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it-IT" sz="16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40050" y="5585778"/>
            <a:ext cx="3263900" cy="668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764636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4780" y="6583362"/>
            <a:ext cx="8610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400" b="1">
                <a:solidFill>
                  <a:schemeClr val="bg1"/>
                </a:solidFill>
                <a:latin typeface="+mj-lt"/>
                <a:cs typeface="+mn-cs"/>
              </a:defRPr>
            </a:lvl1pPr>
          </a:lstStyle>
          <a:p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8588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4780" y="6583362"/>
            <a:ext cx="8610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400" b="1">
                <a:solidFill>
                  <a:schemeClr val="bg1"/>
                </a:solidFill>
                <a:latin typeface="+mj-lt"/>
                <a:cs typeface="+mn-cs"/>
              </a:defRPr>
            </a:lvl1pPr>
          </a:lstStyle>
          <a:p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406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79388" y="1022350"/>
            <a:ext cx="4316412" cy="5183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022350"/>
            <a:ext cx="4316413" cy="5183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79388" y="1022350"/>
            <a:ext cx="4316412" cy="5183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022350"/>
            <a:ext cx="4316413" cy="5183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4780" y="6583362"/>
            <a:ext cx="8610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400" b="1">
                <a:solidFill>
                  <a:schemeClr val="bg1"/>
                </a:solidFill>
                <a:latin typeface="+mj-lt"/>
                <a:cs typeface="+mn-cs"/>
              </a:defRPr>
            </a:lvl1pPr>
          </a:lstStyle>
          <a:p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4801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144780" y="6583362"/>
            <a:ext cx="8610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400" b="1">
                <a:solidFill>
                  <a:schemeClr val="bg1"/>
                </a:solidFill>
                <a:latin typeface="+mj-lt"/>
                <a:cs typeface="+mn-cs"/>
              </a:defRPr>
            </a:lvl1pPr>
          </a:lstStyle>
          <a:p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01133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4780" y="6583362"/>
            <a:ext cx="8610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400" b="1">
                <a:solidFill>
                  <a:schemeClr val="bg1"/>
                </a:solidFill>
                <a:latin typeface="+mj-lt"/>
                <a:cs typeface="+mn-cs"/>
              </a:defRPr>
            </a:lvl1pPr>
          </a:lstStyle>
          <a:p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2564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4780" y="6583362"/>
            <a:ext cx="8610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400" b="1">
                <a:solidFill>
                  <a:schemeClr val="bg1"/>
                </a:solidFill>
                <a:latin typeface="+mj-lt"/>
                <a:cs typeface="+mn-cs"/>
              </a:defRPr>
            </a:lvl1pPr>
          </a:lstStyle>
          <a:p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4856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852487"/>
            <a:ext cx="3008313" cy="112429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852487"/>
            <a:ext cx="5111750" cy="566296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2014537"/>
            <a:ext cx="3008313" cy="45386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4780" y="6583362"/>
            <a:ext cx="8610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400" b="1">
                <a:solidFill>
                  <a:schemeClr val="bg1"/>
                </a:solidFill>
                <a:latin typeface="+mj-lt"/>
                <a:cs typeface="+mn-cs"/>
              </a:defRPr>
            </a:lvl1pPr>
          </a:lstStyle>
          <a:p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68862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4780" y="6583362"/>
            <a:ext cx="8610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400" b="1">
                <a:solidFill>
                  <a:schemeClr val="bg1"/>
                </a:solidFill>
                <a:latin typeface="+mj-lt"/>
                <a:cs typeface="+mn-cs"/>
              </a:defRPr>
            </a:lvl1pPr>
          </a:lstStyle>
          <a:p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5118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4780" y="6583362"/>
            <a:ext cx="8610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400" b="1">
                <a:solidFill>
                  <a:schemeClr val="bg1"/>
                </a:solidFill>
                <a:latin typeface="+mj-lt"/>
                <a:cs typeface="+mn-cs"/>
              </a:defRPr>
            </a:lvl1pPr>
          </a:lstStyle>
          <a:p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56258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769100" y="204788"/>
            <a:ext cx="2195513" cy="600075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79388" y="204788"/>
            <a:ext cx="6437312" cy="600075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4780" y="6583362"/>
            <a:ext cx="8610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400" b="1">
                <a:solidFill>
                  <a:schemeClr val="bg1"/>
                </a:solidFill>
                <a:latin typeface="+mj-lt"/>
                <a:cs typeface="+mn-cs"/>
              </a:defRPr>
            </a:lvl1pPr>
          </a:lstStyle>
          <a:p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20483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8600" y="204788"/>
            <a:ext cx="8736013" cy="328612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179388" y="1022350"/>
            <a:ext cx="8785225" cy="5183188"/>
          </a:xfrm>
        </p:spPr>
        <p:txBody>
          <a:bodyPr/>
          <a:lstStyle/>
          <a:p>
            <a:pPr lvl="0"/>
            <a:r>
              <a:rPr lang="it-IT" noProof="0"/>
              <a:t>Fare clic sull'icona per inserire una tabella</a:t>
            </a:r>
            <a:endParaRPr lang="it-IT" noProof="0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4780" y="6583362"/>
            <a:ext cx="8610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400" b="1">
                <a:solidFill>
                  <a:schemeClr val="bg1"/>
                </a:solidFill>
                <a:latin typeface="+mj-lt"/>
                <a:cs typeface="+mn-cs"/>
              </a:defRPr>
            </a:lvl1pPr>
          </a:lstStyle>
          <a:p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21485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Elenco EN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 txBox="1">
            <a:spLocks/>
          </p:cNvSpPr>
          <p:nvPr/>
        </p:nvSpPr>
        <p:spPr>
          <a:xfrm>
            <a:off x="304800" y="1219200"/>
            <a:ext cx="4419600" cy="4572000"/>
          </a:xfrm>
          <a:prstGeom prst="rect">
            <a:avLst/>
          </a:prstGeom>
        </p:spPr>
        <p:txBody>
          <a:bodyPr/>
          <a:lstStyle/>
          <a:p>
            <a:pPr fontAlgn="auto">
              <a:lnSpc>
                <a:spcPts val="2880"/>
              </a:lnSpc>
              <a:spcBef>
                <a:spcPts val="0"/>
              </a:spcBef>
              <a:spcAft>
                <a:spcPts val="0"/>
              </a:spcAft>
            </a:pPr>
            <a:endParaRPr lang="it-IT" sz="2400" dirty="0">
              <a:solidFill>
                <a:srgbClr val="1C1C1C"/>
              </a:solidFill>
              <a:latin typeface="Arial"/>
              <a:cs typeface="+mn-cs"/>
            </a:endParaRPr>
          </a:p>
          <a:p>
            <a:pPr marL="447675" indent="-447675" fontAlgn="auto">
              <a:lnSpc>
                <a:spcPts val="2880"/>
              </a:lnSpc>
              <a:spcBef>
                <a:spcPts val="400"/>
              </a:spcBef>
              <a:spcAft>
                <a:spcPts val="0"/>
              </a:spcAft>
              <a:buClr>
                <a:srgbClr val="CC0000"/>
              </a:buClr>
              <a:buSzPct val="140000"/>
              <a:buFontTx/>
              <a:buBlip>
                <a:blip r:embed="rId2"/>
              </a:buBlip>
            </a:pPr>
            <a:endParaRPr lang="it-IT" sz="2400" dirty="0">
              <a:solidFill>
                <a:srgbClr val="1C1C1C"/>
              </a:solidFill>
              <a:latin typeface="Arial"/>
              <a:cs typeface="+mn-cs"/>
            </a:endParaRPr>
          </a:p>
          <a:p>
            <a:pPr marL="447675" indent="-447675" fontAlgn="auto">
              <a:lnSpc>
                <a:spcPts val="2880"/>
              </a:lnSpc>
              <a:spcBef>
                <a:spcPts val="400"/>
              </a:spcBef>
              <a:spcAft>
                <a:spcPts val="0"/>
              </a:spcAft>
              <a:buClr>
                <a:srgbClr val="CC0000"/>
              </a:buClr>
              <a:buSzPct val="140000"/>
              <a:buFontTx/>
              <a:buBlip>
                <a:blip r:embed="rId2"/>
              </a:buBlip>
            </a:pPr>
            <a:endParaRPr lang="it-IT" sz="2400" dirty="0">
              <a:solidFill>
                <a:srgbClr val="1C1C1C"/>
              </a:solidFill>
              <a:latin typeface="Arial"/>
              <a:cs typeface="+mn-cs"/>
            </a:endParaRPr>
          </a:p>
          <a:p>
            <a:pPr marL="447675" indent="-447675" fontAlgn="auto">
              <a:lnSpc>
                <a:spcPts val="2880"/>
              </a:lnSpc>
              <a:spcBef>
                <a:spcPts val="400"/>
              </a:spcBef>
              <a:spcAft>
                <a:spcPts val="0"/>
              </a:spcAft>
              <a:buClr>
                <a:srgbClr val="CC0000"/>
              </a:buClr>
              <a:buSzPct val="140000"/>
              <a:buFontTx/>
              <a:buBlip>
                <a:blip r:embed="rId2"/>
              </a:buBlip>
            </a:pPr>
            <a:endParaRPr lang="it-IT" sz="2400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371600"/>
            <a:ext cx="3429000" cy="4648200"/>
          </a:xfrm>
        </p:spPr>
        <p:txBody>
          <a:bodyPr/>
          <a:lstStyle>
            <a:lvl1pPr>
              <a:defRPr sz="2000"/>
            </a:lvl1pPr>
          </a:lstStyle>
          <a:p>
            <a:pPr marL="447675" indent="-447675">
              <a:lnSpc>
                <a:spcPts val="2880"/>
              </a:lnSpc>
              <a:spcBef>
                <a:spcPts val="400"/>
              </a:spcBef>
              <a:buClr>
                <a:schemeClr val="accent2"/>
              </a:buClr>
              <a:buSzPct val="140000"/>
              <a:buBlip>
                <a:blip r:embed="rId2"/>
              </a:buBlip>
            </a:pPr>
            <a:r>
              <a:rPr lang="it-IT" sz="2400" dirty="0">
                <a:solidFill>
                  <a:srgbClr val="1C1C1C"/>
                </a:solidFill>
                <a:latin typeface="+mj-lt"/>
              </a:rPr>
              <a:t>Slide elenco </a:t>
            </a:r>
            <a:r>
              <a:rPr lang="it-IT" sz="2400" dirty="0" err="1">
                <a:solidFill>
                  <a:srgbClr val="1C1C1C"/>
                </a:solidFill>
                <a:latin typeface="+mj-lt"/>
              </a:rPr>
              <a:t>EndoCAS</a:t>
            </a:r>
            <a:endParaRPr lang="it-IT" sz="2400" dirty="0">
              <a:solidFill>
                <a:srgbClr val="1C1C1C"/>
              </a:solidFill>
              <a:latin typeface="+mj-lt"/>
            </a:endParaRPr>
          </a:p>
          <a:p>
            <a:pPr marL="447675" indent="-447675">
              <a:lnSpc>
                <a:spcPts val="2880"/>
              </a:lnSpc>
              <a:spcBef>
                <a:spcPts val="400"/>
              </a:spcBef>
              <a:buClr>
                <a:schemeClr val="accent2"/>
              </a:buClr>
              <a:buSzPct val="140000"/>
              <a:buBlip>
                <a:blip r:embed="rId2"/>
              </a:buBlip>
            </a:pPr>
            <a:r>
              <a:rPr lang="it-IT" sz="2400" dirty="0">
                <a:solidFill>
                  <a:srgbClr val="1C1C1C"/>
                </a:solidFill>
                <a:latin typeface="+mj-lt"/>
              </a:rPr>
              <a:t>…</a:t>
            </a:r>
          </a:p>
          <a:p>
            <a:pPr marL="447675" indent="-447675">
              <a:lnSpc>
                <a:spcPts val="2880"/>
              </a:lnSpc>
              <a:spcBef>
                <a:spcPts val="400"/>
              </a:spcBef>
              <a:buClr>
                <a:schemeClr val="accent2"/>
              </a:buClr>
              <a:buSzPct val="140000"/>
              <a:buBlip>
                <a:blip r:embed="rId2"/>
              </a:buBlip>
            </a:pPr>
            <a:r>
              <a:rPr lang="it-IT" sz="2400" dirty="0">
                <a:solidFill>
                  <a:srgbClr val="1C1C1C"/>
                </a:solidFill>
                <a:latin typeface="+mj-lt"/>
              </a:rPr>
              <a:t>…</a:t>
            </a:r>
          </a:p>
        </p:txBody>
      </p:sp>
      <p:sp>
        <p:nvSpPr>
          <p:cNvPr id="6" name="Segnaposto testo 2"/>
          <p:cNvSpPr txBox="1">
            <a:spLocks/>
          </p:cNvSpPr>
          <p:nvPr/>
        </p:nvSpPr>
        <p:spPr>
          <a:xfrm>
            <a:off x="152400" y="1828800"/>
            <a:ext cx="4419600" cy="4572000"/>
          </a:xfrm>
          <a:prstGeom prst="rect">
            <a:avLst/>
          </a:prstGeom>
        </p:spPr>
        <p:txBody>
          <a:bodyPr/>
          <a:lstStyle/>
          <a:p>
            <a:pPr fontAlgn="auto">
              <a:lnSpc>
                <a:spcPts val="2880"/>
              </a:lnSpc>
              <a:spcBef>
                <a:spcPts val="0"/>
              </a:spcBef>
              <a:spcAft>
                <a:spcPts val="0"/>
              </a:spcAft>
            </a:pPr>
            <a:endParaRPr lang="it-IT" sz="2400" dirty="0">
              <a:solidFill>
                <a:srgbClr val="1C1C1C"/>
              </a:solidFill>
              <a:latin typeface="Arial"/>
              <a:cs typeface="+mn-cs"/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4780" y="6583362"/>
            <a:ext cx="8610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400" b="1">
                <a:solidFill>
                  <a:schemeClr val="bg1"/>
                </a:solidFill>
                <a:latin typeface="+mj-lt"/>
                <a:cs typeface="+mn-cs"/>
              </a:defRPr>
            </a:lvl1pPr>
          </a:lstStyle>
          <a:p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78463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852487"/>
            <a:ext cx="3008313" cy="112429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852487"/>
            <a:ext cx="5111750" cy="566296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2014537"/>
            <a:ext cx="3008313" cy="45386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6" Type="http://schemas.openxmlformats.org/officeDocument/2006/relationships/image" Target="../media/image7.gif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022350"/>
            <a:ext cx="8785225" cy="518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1" name="Rettangolo 10"/>
          <p:cNvSpPr/>
          <p:nvPr/>
        </p:nvSpPr>
        <p:spPr bwMode="auto">
          <a:xfrm>
            <a:off x="-3175" y="6605588"/>
            <a:ext cx="9144000" cy="252412"/>
          </a:xfrm>
          <a:prstGeom prst="rect">
            <a:avLst/>
          </a:prstGeom>
          <a:solidFill>
            <a:srgbClr val="6B8EB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it-IT" sz="1600">
              <a:latin typeface="PrimaSans BT" pitchFamily="34" charset="0"/>
            </a:endParaRPr>
          </a:p>
        </p:txBody>
      </p:sp>
      <p:grpSp>
        <p:nvGrpSpPr>
          <p:cNvPr id="1030" name="Gruppo 14"/>
          <p:cNvGrpSpPr>
            <a:grpSpLocks/>
          </p:cNvGrpSpPr>
          <p:nvPr/>
        </p:nvGrpSpPr>
        <p:grpSpPr bwMode="auto">
          <a:xfrm>
            <a:off x="0" y="0"/>
            <a:ext cx="9144000" cy="762000"/>
            <a:chOff x="-4763" y="-4763"/>
            <a:chExt cx="9162000" cy="762000"/>
          </a:xfrm>
        </p:grpSpPr>
        <p:sp>
          <p:nvSpPr>
            <p:cNvPr id="12" name="Rettangolo 11"/>
            <p:cNvSpPr/>
            <p:nvPr userDrawn="1"/>
          </p:nvSpPr>
          <p:spPr bwMode="auto">
            <a:xfrm>
              <a:off x="-4763" y="604837"/>
              <a:ext cx="9162000" cy="152400"/>
            </a:xfrm>
            <a:prstGeom prst="rect">
              <a:avLst/>
            </a:prstGeom>
            <a:solidFill>
              <a:srgbClr val="6492D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it-IT" sz="1600">
                <a:latin typeface="PrimaSans BT" pitchFamily="34" charset="0"/>
              </a:endParaRPr>
            </a:p>
          </p:txBody>
        </p:sp>
        <p:sp>
          <p:nvSpPr>
            <p:cNvPr id="13" name="Rettangolo 12"/>
            <p:cNvSpPr/>
            <p:nvPr userDrawn="1"/>
          </p:nvSpPr>
          <p:spPr bwMode="auto">
            <a:xfrm>
              <a:off x="-4763" y="528637"/>
              <a:ext cx="9162000" cy="762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it-IT" sz="1600">
                <a:latin typeface="PrimaSans BT" pitchFamily="34" charset="0"/>
              </a:endParaRPr>
            </a:p>
          </p:txBody>
        </p:sp>
        <p:sp>
          <p:nvSpPr>
            <p:cNvPr id="14" name="Rettangolo 13"/>
            <p:cNvSpPr/>
            <p:nvPr userDrawn="1"/>
          </p:nvSpPr>
          <p:spPr bwMode="auto">
            <a:xfrm>
              <a:off x="-4763" y="-4763"/>
              <a:ext cx="9162000" cy="533400"/>
            </a:xfrm>
            <a:prstGeom prst="rect">
              <a:avLst/>
            </a:prstGeom>
            <a:solidFill>
              <a:srgbClr val="00305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it-IT" sz="1600" dirty="0">
                <a:latin typeface="PrimaSans BT" pitchFamily="34" charset="0"/>
              </a:endParaRPr>
            </a:p>
          </p:txBody>
        </p:sp>
      </p:grpSp>
      <p:sp>
        <p:nvSpPr>
          <p:cNvPr id="230411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4463" y="6583363"/>
            <a:ext cx="8610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400" b="1">
                <a:solidFill>
                  <a:schemeClr val="bg1"/>
                </a:solidFill>
                <a:latin typeface="PrimaSans BT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1032" name="Picture 13" descr="SoloOtrasparente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6200" y="53975"/>
            <a:ext cx="417513" cy="42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3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47688" y="47625"/>
            <a:ext cx="838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</a:p>
        </p:txBody>
      </p:sp>
      <p:graphicFrame>
        <p:nvGraphicFramePr>
          <p:cNvPr id="1026" name="Object 6"/>
          <p:cNvGraphicFramePr>
            <a:graphicFrameLocks noChangeAspect="1"/>
          </p:cNvGraphicFramePr>
          <p:nvPr/>
        </p:nvGraphicFramePr>
        <p:xfrm>
          <a:off x="8532813" y="33338"/>
          <a:ext cx="468312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tografia di Photo Editor " r:id="rId16" imgW="828791" imgH="828791" progId="">
                  <p:embed/>
                </p:oleObj>
              </mc:Choice>
              <mc:Fallback>
                <p:oleObj name="Fotografia di Photo Editor " r:id="rId16" imgW="828791" imgH="828791" progId="">
                  <p:embed/>
                  <p:pic>
                    <p:nvPicPr>
                      <p:cNvPr id="102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32813" y="33338"/>
                        <a:ext cx="468312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A3B2C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DDDDDD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51" r:id="rId2"/>
    <p:sldLayoutId id="2147483952" r:id="rId3"/>
    <p:sldLayoutId id="2147483953" r:id="rId4"/>
    <p:sldLayoutId id="2147483954" r:id="rId5"/>
    <p:sldLayoutId id="2147483955" r:id="rId6"/>
    <p:sldLayoutId id="2147483956" r:id="rId7"/>
    <p:sldLayoutId id="2147483957" r:id="rId8"/>
    <p:sldLayoutId id="2147483958" r:id="rId9"/>
    <p:sldLayoutId id="2147483959" r:id="rId10"/>
    <p:sldLayoutId id="2147483960" r:id="rId11"/>
    <p:sldLayoutId id="2147483961" r:id="rId12"/>
    <p:sldLayoutId id="214748396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PrimaSans BT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PrimaSans BT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PrimaSans BT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PrimaSans BT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PrimaSans BT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o"/>
        <a:defRPr sz="2200">
          <a:solidFill>
            <a:schemeClr val="tx1"/>
          </a:solidFill>
          <a:latin typeface="PrimaSans BT" pitchFamily="34" charset="0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PrimaSans BT" pitchFamily="34" charset="0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o"/>
        <a:defRPr sz="1900">
          <a:solidFill>
            <a:schemeClr val="tx1"/>
          </a:solidFill>
          <a:latin typeface="PrimaSans BT" pitchFamily="34" charset="0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1600">
          <a:solidFill>
            <a:schemeClr val="tx1"/>
          </a:solidFill>
          <a:latin typeface="PrimaSans BT" pitchFamily="34" charset="0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PrimaSans BT" pitchFamily="34" charset="0"/>
        </a:defRPr>
      </a:lvl5pPr>
      <a:lvl6pPr marL="25511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30083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655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9227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022350"/>
            <a:ext cx="8785225" cy="518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11" name="Rettangolo 10"/>
          <p:cNvSpPr/>
          <p:nvPr userDrawn="1"/>
        </p:nvSpPr>
        <p:spPr bwMode="auto">
          <a:xfrm>
            <a:off x="-3175" y="6605588"/>
            <a:ext cx="9144000" cy="252412"/>
          </a:xfrm>
          <a:prstGeom prst="rect">
            <a:avLst/>
          </a:prstGeom>
          <a:solidFill>
            <a:srgbClr val="6B8EB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defRPr/>
            </a:pPr>
            <a:endParaRPr lang="it-IT" altLang="it-IT" sz="1600">
              <a:solidFill>
                <a:srgbClr val="000000"/>
              </a:solidFill>
              <a:latin typeface="Segoe UI" pitchFamily="34" charset="0"/>
            </a:endParaRPr>
          </a:p>
        </p:txBody>
      </p:sp>
      <p:grpSp>
        <p:nvGrpSpPr>
          <p:cNvPr id="1028" name="Gruppo 14"/>
          <p:cNvGrpSpPr>
            <a:grpSpLocks/>
          </p:cNvGrpSpPr>
          <p:nvPr userDrawn="1"/>
        </p:nvGrpSpPr>
        <p:grpSpPr bwMode="auto">
          <a:xfrm>
            <a:off x="0" y="0"/>
            <a:ext cx="9144000" cy="762000"/>
            <a:chOff x="-4763" y="-4763"/>
            <a:chExt cx="9162000" cy="762000"/>
          </a:xfrm>
        </p:grpSpPr>
        <p:sp>
          <p:nvSpPr>
            <p:cNvPr id="12" name="Rettangolo 11"/>
            <p:cNvSpPr/>
            <p:nvPr userDrawn="1"/>
          </p:nvSpPr>
          <p:spPr bwMode="auto">
            <a:xfrm>
              <a:off x="-4763" y="604837"/>
              <a:ext cx="9162000" cy="152400"/>
            </a:xfrm>
            <a:prstGeom prst="rect">
              <a:avLst/>
            </a:prstGeom>
            <a:solidFill>
              <a:srgbClr val="6492D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>
                <a:defRPr/>
              </a:pPr>
              <a:endParaRPr lang="it-IT" altLang="it-IT" sz="1600">
                <a:solidFill>
                  <a:srgbClr val="000000"/>
                </a:solidFill>
                <a:latin typeface="Segoe UI" pitchFamily="34" charset="0"/>
              </a:endParaRPr>
            </a:p>
          </p:txBody>
        </p:sp>
        <p:sp>
          <p:nvSpPr>
            <p:cNvPr id="13" name="Rettangolo 12"/>
            <p:cNvSpPr/>
            <p:nvPr userDrawn="1"/>
          </p:nvSpPr>
          <p:spPr bwMode="auto">
            <a:xfrm>
              <a:off x="-4763" y="528637"/>
              <a:ext cx="9162000" cy="762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>
                <a:defRPr/>
              </a:pPr>
              <a:endParaRPr lang="it-IT" altLang="it-IT" sz="1600">
                <a:solidFill>
                  <a:srgbClr val="000000"/>
                </a:solidFill>
                <a:latin typeface="Segoe UI" pitchFamily="34" charset="0"/>
              </a:endParaRPr>
            </a:p>
          </p:txBody>
        </p:sp>
        <p:sp>
          <p:nvSpPr>
            <p:cNvPr id="14" name="Rettangolo 13"/>
            <p:cNvSpPr/>
            <p:nvPr userDrawn="1"/>
          </p:nvSpPr>
          <p:spPr bwMode="auto">
            <a:xfrm>
              <a:off x="-4763" y="-4763"/>
              <a:ext cx="9162000" cy="533400"/>
            </a:xfrm>
            <a:prstGeom prst="rect">
              <a:avLst/>
            </a:prstGeom>
            <a:solidFill>
              <a:srgbClr val="00305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>
                <a:defRPr/>
              </a:pPr>
              <a:endParaRPr lang="it-IT" altLang="it-IT" sz="1600">
                <a:solidFill>
                  <a:srgbClr val="000000"/>
                </a:solidFill>
                <a:latin typeface="Segoe UI" pitchFamily="34" charset="0"/>
              </a:endParaRPr>
            </a:p>
          </p:txBody>
        </p:sp>
      </p:grpSp>
      <p:sp>
        <p:nvSpPr>
          <p:cNvPr id="230411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4463" y="6583363"/>
            <a:ext cx="8610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FFFFFF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EndoCAS – University of Pisa</a:t>
            </a:r>
          </a:p>
        </p:txBody>
      </p:sp>
      <p:pic>
        <p:nvPicPr>
          <p:cNvPr id="1030" name="Picture 13" descr="SoloOtrasparente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3975"/>
            <a:ext cx="417513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47688" y="47625"/>
            <a:ext cx="838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pic>
        <p:nvPicPr>
          <p:cNvPr id="1032" name="Immagine 17" descr="unipi1.gif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46038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6094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7" r:id="rId1"/>
    <p:sldLayoutId id="2147483978" r:id="rId2"/>
    <p:sldLayoutId id="2147483979" r:id="rId3"/>
    <p:sldLayoutId id="2147483980" r:id="rId4"/>
    <p:sldLayoutId id="2147483981" r:id="rId5"/>
    <p:sldLayoutId id="2147483982" r:id="rId6"/>
    <p:sldLayoutId id="2147483983" r:id="rId7"/>
    <p:sldLayoutId id="2147483984" r:id="rId8"/>
    <p:sldLayoutId id="2147483985" r:id="rId9"/>
    <p:sldLayoutId id="2147483986" r:id="rId10"/>
    <p:sldLayoutId id="2147483987" r:id="rId11"/>
    <p:sldLayoutId id="214748398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Segoe U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Segoe U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Segoe U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Segoe U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rgbClr val="75A3D1"/>
        </a:buClr>
        <a:buSzPct val="77000"/>
        <a:buFont typeface="Wingdings" pitchFamily="2" charset="2"/>
        <a:buChar char="o"/>
        <a:defRPr sz="2200">
          <a:solidFill>
            <a:schemeClr val="tx1"/>
          </a:solidFill>
          <a:latin typeface="+mj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rgbClr val="5B90C8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j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rgbClr val="5B90C8"/>
        </a:buClr>
        <a:buSzPct val="75000"/>
        <a:buFont typeface="Wingdings" pitchFamily="2" charset="2"/>
        <a:buChar char="o"/>
        <a:defRPr sz="1900">
          <a:solidFill>
            <a:schemeClr val="tx1"/>
          </a:solidFill>
          <a:latin typeface="+mj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SzPct val="75000"/>
        <a:buFont typeface="Wingdings" pitchFamily="2" charset="2"/>
        <a:buChar char="n"/>
        <a:defRPr sz="1600">
          <a:solidFill>
            <a:schemeClr val="tx1"/>
          </a:solidFill>
          <a:latin typeface="+mj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rgbClr val="5B90C8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j-lt"/>
        </a:defRPr>
      </a:lvl5pPr>
      <a:lvl6pPr marL="25511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30083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655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9227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07B08DE-7074-4495-AD7A-1ED173C8C025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26/03/2021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it-IT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7FDBC71-E9B3-4876-B6E0-725418695A8F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3183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1" r:id="rId1"/>
    <p:sldLayoutId id="2147483992" r:id="rId2"/>
    <p:sldLayoutId id="2147483993" r:id="rId3"/>
    <p:sldLayoutId id="2147483994" r:id="rId4"/>
    <p:sldLayoutId id="2147483995" r:id="rId5"/>
    <p:sldLayoutId id="2147483996" r:id="rId6"/>
    <p:sldLayoutId id="2147483997" r:id="rId7"/>
    <p:sldLayoutId id="2147483998" r:id="rId8"/>
    <p:sldLayoutId id="2147483999" r:id="rId9"/>
    <p:sldLayoutId id="2147484000" r:id="rId10"/>
    <p:sldLayoutId id="214748400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022350"/>
            <a:ext cx="8785225" cy="518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11" name="Rettangolo 10"/>
          <p:cNvSpPr/>
          <p:nvPr/>
        </p:nvSpPr>
        <p:spPr bwMode="auto">
          <a:xfrm>
            <a:off x="-3175" y="6605859"/>
            <a:ext cx="9144000" cy="252000"/>
          </a:xfrm>
          <a:prstGeom prst="rect">
            <a:avLst/>
          </a:prstGeom>
          <a:solidFill>
            <a:srgbClr val="6B8EB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it-IT" sz="1600">
              <a:solidFill>
                <a:srgbClr val="000000"/>
              </a:solidFill>
              <a:latin typeface="Arial"/>
              <a:cs typeface="+mn-cs"/>
            </a:endParaRPr>
          </a:p>
        </p:txBody>
      </p:sp>
      <p:grpSp>
        <p:nvGrpSpPr>
          <p:cNvPr id="2" name="Gruppo 14"/>
          <p:cNvGrpSpPr/>
          <p:nvPr/>
        </p:nvGrpSpPr>
        <p:grpSpPr>
          <a:xfrm>
            <a:off x="0" y="0"/>
            <a:ext cx="9144000" cy="762000"/>
            <a:chOff x="-4763" y="-4763"/>
            <a:chExt cx="9162000" cy="762000"/>
          </a:xfrm>
        </p:grpSpPr>
        <p:sp>
          <p:nvSpPr>
            <p:cNvPr id="12" name="Rettangolo 11"/>
            <p:cNvSpPr/>
            <p:nvPr userDrawn="1"/>
          </p:nvSpPr>
          <p:spPr bwMode="auto">
            <a:xfrm>
              <a:off x="-4763" y="604837"/>
              <a:ext cx="9162000" cy="152400"/>
            </a:xfrm>
            <a:prstGeom prst="rect">
              <a:avLst/>
            </a:prstGeom>
            <a:solidFill>
              <a:srgbClr val="6492D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it-IT" sz="160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" name="Rettangolo 12"/>
            <p:cNvSpPr/>
            <p:nvPr userDrawn="1"/>
          </p:nvSpPr>
          <p:spPr bwMode="auto">
            <a:xfrm>
              <a:off x="-4763" y="528637"/>
              <a:ext cx="9162000" cy="762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it-IT" sz="160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4" name="Rettangolo 13"/>
            <p:cNvSpPr/>
            <p:nvPr userDrawn="1"/>
          </p:nvSpPr>
          <p:spPr bwMode="auto">
            <a:xfrm>
              <a:off x="-4763" y="-4763"/>
              <a:ext cx="9162000" cy="533400"/>
            </a:xfrm>
            <a:prstGeom prst="rect">
              <a:avLst/>
            </a:prstGeom>
            <a:solidFill>
              <a:srgbClr val="00305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it-IT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</p:grpSp>
      <p:sp>
        <p:nvSpPr>
          <p:cNvPr id="230411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4780" y="6583362"/>
            <a:ext cx="8610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400" b="1">
                <a:solidFill>
                  <a:schemeClr val="bg1"/>
                </a:solidFill>
                <a:latin typeface="+mj-lt"/>
                <a:cs typeface="+mn-cs"/>
              </a:defRPr>
            </a:lvl1pPr>
          </a:lstStyle>
          <a:p>
            <a:endParaRPr lang="it-IT">
              <a:solidFill>
                <a:srgbClr val="FFFFFF"/>
              </a:solidFill>
            </a:endParaRPr>
          </a:p>
        </p:txBody>
      </p:sp>
      <p:pic>
        <p:nvPicPr>
          <p:cNvPr id="1033" name="Picture 13" descr="SoloOtrasparente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53340"/>
            <a:ext cx="417513" cy="42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47914" y="47172"/>
            <a:ext cx="838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dirty="0"/>
              <a:t>Fare clic per modificare lo stile del titolo</a:t>
            </a:r>
          </a:p>
        </p:txBody>
      </p:sp>
      <p:pic>
        <p:nvPicPr>
          <p:cNvPr id="18" name="Immagine 17" descr="unipi1.gif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0600" y="46031"/>
            <a:ext cx="457200" cy="456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955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3" r:id="rId1"/>
    <p:sldLayoutId id="2147484004" r:id="rId2"/>
    <p:sldLayoutId id="2147484005" r:id="rId3"/>
    <p:sldLayoutId id="2147484006" r:id="rId4"/>
    <p:sldLayoutId id="2147484007" r:id="rId5"/>
    <p:sldLayoutId id="2147484008" r:id="rId6"/>
    <p:sldLayoutId id="2147484009" r:id="rId7"/>
    <p:sldLayoutId id="2147484010" r:id="rId8"/>
    <p:sldLayoutId id="2147484011" r:id="rId9"/>
    <p:sldLayoutId id="2147484012" r:id="rId10"/>
    <p:sldLayoutId id="2147484013" r:id="rId11"/>
    <p:sldLayoutId id="2147484014" r:id="rId12"/>
    <p:sldLayoutId id="2147484015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</a:defRPr>
      </a:lvl9pPr>
    </p:titleStyle>
    <p:bodyStyle>
      <a:lvl1pPr marL="469900" indent="-469900" algn="l" rtl="0" eaLnBrk="1" fontAlgn="base" hangingPunct="1">
        <a:spcBef>
          <a:spcPct val="20000"/>
        </a:spcBef>
        <a:spcAft>
          <a:spcPct val="0"/>
        </a:spcAft>
        <a:buClr>
          <a:schemeClr val="accent5">
            <a:lumMod val="60000"/>
            <a:lumOff val="40000"/>
          </a:schemeClr>
        </a:buClr>
        <a:buSzPct val="77000"/>
        <a:buFont typeface="Wingdings" pitchFamily="2" charset="2"/>
        <a:buChar char="o"/>
        <a:defRPr sz="2200">
          <a:solidFill>
            <a:schemeClr val="tx1"/>
          </a:solidFill>
          <a:latin typeface="+mj-lt"/>
          <a:ea typeface="+mn-ea"/>
          <a:cs typeface="+mn-cs"/>
        </a:defRPr>
      </a:lvl1pPr>
      <a:lvl2pPr marL="908050" indent="-436563" algn="l" rtl="0" eaLnBrk="1" fontAlgn="base" hangingPunct="1">
        <a:spcBef>
          <a:spcPct val="20000"/>
        </a:spcBef>
        <a:spcAft>
          <a:spcPct val="0"/>
        </a:spcAft>
        <a:buClr>
          <a:schemeClr val="accent1">
            <a:lumMod val="75000"/>
          </a:schemeClr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j-lt"/>
        </a:defRPr>
      </a:lvl2pPr>
      <a:lvl3pPr marL="1304925" indent="-395288" algn="l" rtl="0" eaLnBrk="1" fontAlgn="base" hangingPunct="1">
        <a:spcBef>
          <a:spcPct val="20000"/>
        </a:spcBef>
        <a:spcAft>
          <a:spcPct val="0"/>
        </a:spcAft>
        <a:buClr>
          <a:schemeClr val="accent1">
            <a:lumMod val="75000"/>
          </a:schemeClr>
        </a:buClr>
        <a:buSzPct val="75000"/>
        <a:buFont typeface="Wingdings" pitchFamily="2" charset="2"/>
        <a:buChar char="o"/>
        <a:defRPr sz="1900">
          <a:solidFill>
            <a:schemeClr val="tx1"/>
          </a:solidFill>
          <a:latin typeface="+mj-lt"/>
        </a:defRPr>
      </a:lvl3pPr>
      <a:lvl4pPr marL="1693863" indent="-387350" algn="l" rtl="0" eaLnBrk="1" fontAlgn="base" hangingPunct="1">
        <a:spcBef>
          <a:spcPct val="20000"/>
        </a:spcBef>
        <a:spcAft>
          <a:spcPct val="0"/>
        </a:spcAft>
        <a:buClr>
          <a:schemeClr val="accent5"/>
        </a:buClr>
        <a:buSzPct val="75000"/>
        <a:buFont typeface="Wingdings" pitchFamily="2" charset="2"/>
        <a:buChar char="n"/>
        <a:defRPr sz="1600">
          <a:solidFill>
            <a:schemeClr val="tx1"/>
          </a:solidFill>
          <a:latin typeface="+mj-lt"/>
        </a:defRPr>
      </a:lvl4pPr>
      <a:lvl5pPr marL="2093913" indent="-398463" algn="l" rtl="0" eaLnBrk="1" fontAlgn="base" hangingPunct="1">
        <a:spcBef>
          <a:spcPct val="25000"/>
        </a:spcBef>
        <a:spcAft>
          <a:spcPct val="0"/>
        </a:spcAft>
        <a:buClr>
          <a:schemeClr val="accent1">
            <a:lumMod val="75000"/>
          </a:schemeClr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j-lt"/>
        </a:defRPr>
      </a:lvl5pPr>
      <a:lvl6pPr marL="25511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30083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655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9227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it.wikipedia.org/wiki/File:Lens3.svg" TargetMode="Externa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2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digital.com/" TargetMode="Externa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6.xml"/><Relationship Id="rId4" Type="http://schemas.openxmlformats.org/officeDocument/2006/relationships/hyperlink" Target="https://www.youtube.com/watch?v=xDxSte0eZR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it-IT" dirty="0">
              <a:latin typeface="PrimaSans BT"/>
            </a:endParaRPr>
          </a:p>
        </p:txBody>
      </p:sp>
      <p:sp>
        <p:nvSpPr>
          <p:cNvPr id="3076" name="Sottotitolo 2"/>
          <p:cNvSpPr>
            <a:spLocks noGrp="1"/>
          </p:cNvSpPr>
          <p:nvPr>
            <p:ph type="subTitle" idx="1"/>
          </p:nvPr>
        </p:nvSpPr>
        <p:spPr>
          <a:xfrm>
            <a:off x="323850" y="836712"/>
            <a:ext cx="8496300" cy="1600200"/>
          </a:xfrm>
        </p:spPr>
        <p:txBody>
          <a:bodyPr/>
          <a:lstStyle/>
          <a:p>
            <a:pPr eaLnBrk="1" hangingPunct="1"/>
            <a:r>
              <a:rPr lang="en-US" sz="2400" b="1" i="1" dirty="0"/>
              <a:t>Optical Trackers</a:t>
            </a:r>
          </a:p>
          <a:p>
            <a:pPr eaLnBrk="1" hangingPunct="1"/>
            <a:r>
              <a:rPr lang="it-IT" sz="2400" i="1" dirty="0">
                <a:latin typeface="PrimaSans BT"/>
              </a:rPr>
              <a:t>Vincenzo Ferrari</a:t>
            </a:r>
          </a:p>
          <a:p>
            <a:pPr eaLnBrk="1" hangingPunct="1"/>
            <a:r>
              <a:rPr lang="it-IT" sz="1800" i="1" dirty="0">
                <a:latin typeface="PrimaSans BT"/>
              </a:rPr>
              <a:t>Dipartimento Ingegneria dell’Informazione - Università di Pisa</a:t>
            </a:r>
          </a:p>
          <a:p>
            <a:pPr eaLnBrk="1" hangingPunct="1"/>
            <a:endParaRPr lang="it-IT" sz="1700" dirty="0">
              <a:latin typeface="PrimaSans BT"/>
            </a:endParaRPr>
          </a:p>
        </p:txBody>
      </p:sp>
      <p:graphicFrame>
        <p:nvGraphicFramePr>
          <p:cNvPr id="3074" name="Object 6"/>
          <p:cNvGraphicFramePr>
            <a:graphicFrameLocks noChangeAspect="1"/>
          </p:cNvGraphicFramePr>
          <p:nvPr/>
        </p:nvGraphicFramePr>
        <p:xfrm>
          <a:off x="4140200" y="4437063"/>
          <a:ext cx="869950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tografia di Photo Editor " r:id="rId3" imgW="828791" imgH="828791" progId="">
                  <p:embed/>
                </p:oleObj>
              </mc:Choice>
              <mc:Fallback>
                <p:oleObj name="Fotografia di Photo Editor " r:id="rId3" imgW="828791" imgH="828791" progId="">
                  <p:embed/>
                  <p:pic>
                    <p:nvPicPr>
                      <p:cNvPr id="307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0200" y="4437063"/>
                        <a:ext cx="869950" cy="869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07" name="Picture 3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311976"/>
            <a:ext cx="1584176" cy="95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Refraction</a:t>
            </a:r>
            <a:endParaRPr lang="it-IT" dirty="0"/>
          </a:p>
        </p:txBody>
      </p:sp>
      <p:pic>
        <p:nvPicPr>
          <p:cNvPr id="110596" name="Picture 4" descr="Risultati immagini per refraction angle air wa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262063"/>
            <a:ext cx="5904656" cy="4933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58011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Spherical</a:t>
            </a:r>
            <a:r>
              <a:rPr lang="it-IT" dirty="0"/>
              <a:t> </a:t>
            </a:r>
            <a:r>
              <a:rPr lang="it-IT" dirty="0" err="1"/>
              <a:t>lenses</a:t>
            </a:r>
            <a:r>
              <a:rPr lang="it-IT" dirty="0"/>
              <a:t> </a:t>
            </a:r>
            <a:r>
              <a:rPr lang="it-IT" dirty="0" err="1"/>
              <a:t>approximation</a:t>
            </a:r>
            <a:endParaRPr lang="it-IT" dirty="0"/>
          </a:p>
        </p:txBody>
      </p:sp>
      <p:pic>
        <p:nvPicPr>
          <p:cNvPr id="5" name="Immagine 4" descr="Lens3.sv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28800"/>
            <a:ext cx="6408712" cy="352839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Connettore 1 6"/>
          <p:cNvCxnSpPr/>
          <p:nvPr/>
        </p:nvCxnSpPr>
        <p:spPr bwMode="auto">
          <a:xfrm>
            <a:off x="1835696" y="2852936"/>
            <a:ext cx="5400600" cy="136815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08279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Pinhole</a:t>
            </a:r>
            <a:r>
              <a:rPr lang="it-IT" dirty="0"/>
              <a:t> </a:t>
            </a:r>
            <a:r>
              <a:rPr lang="it-IT" dirty="0" err="1"/>
              <a:t>approximation</a:t>
            </a:r>
            <a:endParaRPr lang="it-IT" dirty="0"/>
          </a:p>
        </p:txBody>
      </p:sp>
      <p:pic>
        <p:nvPicPr>
          <p:cNvPr id="113666" name="Picture 2" descr="Risultati immagini per &quot;focal length&quot; &quot;focal distance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84784"/>
            <a:ext cx="6492241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e 4"/>
          <p:cNvSpPr/>
          <p:nvPr/>
        </p:nvSpPr>
        <p:spPr bwMode="auto">
          <a:xfrm>
            <a:off x="4968044" y="3306068"/>
            <a:ext cx="216024" cy="288032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" name="Connettore 1 5"/>
          <p:cNvCxnSpPr/>
          <p:nvPr/>
        </p:nvCxnSpPr>
        <p:spPr bwMode="auto">
          <a:xfrm>
            <a:off x="2267744" y="2852936"/>
            <a:ext cx="4248472" cy="93610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Connettore 1 8"/>
          <p:cNvCxnSpPr/>
          <p:nvPr/>
        </p:nvCxnSpPr>
        <p:spPr bwMode="auto">
          <a:xfrm flipV="1">
            <a:off x="2267744" y="3140968"/>
            <a:ext cx="4248472" cy="86409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CasellaDiTesto 11"/>
          <p:cNvSpPr txBox="1"/>
          <p:nvPr/>
        </p:nvSpPr>
        <p:spPr>
          <a:xfrm>
            <a:off x="4860032" y="357301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CP</a:t>
            </a:r>
          </a:p>
        </p:txBody>
      </p:sp>
    </p:spTree>
    <p:extLst>
      <p:ext uri="{BB962C8B-B14F-4D97-AF65-F5344CB8AC3E}">
        <p14:creationId xmlns:p14="http://schemas.microsoft.com/office/powerpoint/2010/main" val="2897610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Pinhole</a:t>
            </a:r>
            <a:r>
              <a:rPr lang="it-IT" dirty="0"/>
              <a:t> camera model</a:t>
            </a:r>
          </a:p>
        </p:txBody>
      </p:sp>
      <p:pic>
        <p:nvPicPr>
          <p:cNvPr id="115714" name="Picture 2" descr="Risultati immagini per focal distance defini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84783"/>
            <a:ext cx="5688632" cy="4236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e 5"/>
          <p:cNvSpPr/>
          <p:nvPr/>
        </p:nvSpPr>
        <p:spPr bwMode="auto">
          <a:xfrm>
            <a:off x="4572000" y="3501008"/>
            <a:ext cx="216024" cy="288032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427984" y="399577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CP</a:t>
            </a:r>
          </a:p>
        </p:txBody>
      </p:sp>
    </p:spTree>
    <p:extLst>
      <p:ext uri="{BB962C8B-B14F-4D97-AF65-F5344CB8AC3E}">
        <p14:creationId xmlns:p14="http://schemas.microsoft.com/office/powerpoint/2010/main" val="2251116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Pinhole</a:t>
            </a:r>
            <a:r>
              <a:rPr lang="it-IT" dirty="0"/>
              <a:t> camera model</a:t>
            </a:r>
          </a:p>
        </p:txBody>
      </p:sp>
      <p:pic>
        <p:nvPicPr>
          <p:cNvPr id="115716" name="Picture 4" descr="Risultati immagini per camera virtual image pla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340768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3779912" y="386104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CP</a:t>
            </a:r>
          </a:p>
        </p:txBody>
      </p:sp>
      <p:sp>
        <p:nvSpPr>
          <p:cNvPr id="6" name="Ovale 5"/>
          <p:cNvSpPr/>
          <p:nvPr/>
        </p:nvSpPr>
        <p:spPr bwMode="auto">
          <a:xfrm>
            <a:off x="3635896" y="3717032"/>
            <a:ext cx="216024" cy="288032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479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Picture 22" descr="Description: C:\Users\virginia\Desktop\tesi magistrale\Tesi\1 Contesto\1 Contesto materiale\modellidi camera\immagini modelli di camera\figure1_3__2.pngfigure1_3__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700" y="24904"/>
            <a:ext cx="6120680" cy="4104456"/>
          </a:xfrm>
          <a:prstGeom prst="rect">
            <a:avLst/>
          </a:prstGeom>
          <a:noFill/>
        </p:spPr>
      </p:pic>
      <p:cxnSp>
        <p:nvCxnSpPr>
          <p:cNvPr id="18" name="Connettore 1 17"/>
          <p:cNvCxnSpPr/>
          <p:nvPr/>
        </p:nvCxnSpPr>
        <p:spPr bwMode="auto">
          <a:xfrm flipV="1">
            <a:off x="2411760" y="1090836"/>
            <a:ext cx="5184576" cy="1944215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FFFF00"/>
            </a:solidFill>
            <a:prstDash val="solid"/>
            <a:round/>
            <a:headEnd type="none" w="med" len="med"/>
            <a:tailEnd type="stealth" w="med" len="med"/>
          </a:ln>
          <a:effectLst/>
        </p:spPr>
      </p:cxnSp>
      <p:cxnSp>
        <p:nvCxnSpPr>
          <p:cNvPr id="20" name="Connettore 1 19"/>
          <p:cNvCxnSpPr>
            <a:stCxn id="5" idx="6"/>
          </p:cNvCxnSpPr>
          <p:nvPr/>
        </p:nvCxnSpPr>
        <p:spPr bwMode="auto">
          <a:xfrm>
            <a:off x="2555776" y="3068960"/>
            <a:ext cx="1058348" cy="42450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FFFF00"/>
            </a:solidFill>
            <a:prstDash val="solid"/>
            <a:round/>
            <a:headEnd type="none" w="med" len="med"/>
            <a:tailEnd type="stealth" w="med" len="med"/>
          </a:ln>
          <a:effectLst/>
        </p:spPr>
      </p:cxnSp>
      <p:cxnSp>
        <p:nvCxnSpPr>
          <p:cNvPr id="22" name="Connettore 1 21"/>
          <p:cNvCxnSpPr/>
          <p:nvPr/>
        </p:nvCxnSpPr>
        <p:spPr bwMode="auto">
          <a:xfrm>
            <a:off x="2411760" y="3140968"/>
            <a:ext cx="0" cy="864096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FFFF00"/>
            </a:solidFill>
            <a:prstDash val="solid"/>
            <a:round/>
            <a:headEnd type="none" w="med" len="med"/>
            <a:tailEnd type="stealth" w="med" len="med"/>
          </a:ln>
          <a:effectLst/>
        </p:spPr>
      </p:cxnSp>
      <p:sp>
        <p:nvSpPr>
          <p:cNvPr id="5" name="Ovale 4"/>
          <p:cNvSpPr/>
          <p:nvPr/>
        </p:nvSpPr>
        <p:spPr bwMode="auto">
          <a:xfrm>
            <a:off x="2339752" y="2924944"/>
            <a:ext cx="216024" cy="288032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CasellaDiTesto 28"/>
          <p:cNvSpPr txBox="1"/>
          <p:nvPr/>
        </p:nvSpPr>
        <p:spPr>
          <a:xfrm>
            <a:off x="4211960" y="1412776"/>
            <a:ext cx="1206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/>
              <a:t>(</a:t>
            </a:r>
            <a:r>
              <a:rPr lang="it-IT" i="1" dirty="0" err="1"/>
              <a:t>Xpp,Ypp</a:t>
            </a:r>
            <a:r>
              <a:rPr lang="it-IT" i="1" dirty="0"/>
              <a:t>)</a:t>
            </a:r>
          </a:p>
        </p:txBody>
      </p:sp>
      <p:cxnSp>
        <p:nvCxnSpPr>
          <p:cNvPr id="42" name="Connettore 1 41"/>
          <p:cNvCxnSpPr/>
          <p:nvPr/>
        </p:nvCxnSpPr>
        <p:spPr bwMode="auto">
          <a:xfrm flipV="1">
            <a:off x="5436096" y="2302716"/>
            <a:ext cx="5310" cy="62222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3" name="CasellaDiTesto 2"/>
          <p:cNvSpPr txBox="1"/>
          <p:nvPr/>
        </p:nvSpPr>
        <p:spPr>
          <a:xfrm>
            <a:off x="7272540" y="2411596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3D </a:t>
            </a:r>
            <a:r>
              <a:rPr lang="it-IT" dirty="0" err="1"/>
              <a:t>point</a:t>
            </a:r>
            <a:endParaRPr lang="it-IT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4499992" y="2555612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2Dpoint</a:t>
            </a:r>
          </a:p>
        </p:txBody>
      </p:sp>
      <p:sp>
        <p:nvSpPr>
          <p:cNvPr id="7" name="Ovale 6"/>
          <p:cNvSpPr/>
          <p:nvPr/>
        </p:nvSpPr>
        <p:spPr bwMode="auto">
          <a:xfrm>
            <a:off x="7236296" y="2801253"/>
            <a:ext cx="144016" cy="195699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Ovale 18"/>
          <p:cNvSpPr/>
          <p:nvPr/>
        </p:nvSpPr>
        <p:spPr bwMode="auto">
          <a:xfrm>
            <a:off x="5349686" y="2852936"/>
            <a:ext cx="158418" cy="195699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1" name="Connettore 1 20"/>
          <p:cNvCxnSpPr/>
          <p:nvPr/>
        </p:nvCxnSpPr>
        <p:spPr bwMode="auto">
          <a:xfrm flipH="1" flipV="1">
            <a:off x="4815106" y="2077132"/>
            <a:ext cx="620990" cy="1997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Connettore 1 25"/>
          <p:cNvCxnSpPr/>
          <p:nvPr/>
        </p:nvCxnSpPr>
        <p:spPr bwMode="auto">
          <a:xfrm flipH="1" flipV="1">
            <a:off x="6300192" y="1597442"/>
            <a:ext cx="1008113" cy="28433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Connettore 1 29"/>
          <p:cNvCxnSpPr/>
          <p:nvPr/>
        </p:nvCxnSpPr>
        <p:spPr bwMode="auto">
          <a:xfrm flipV="1">
            <a:off x="7308304" y="1854116"/>
            <a:ext cx="0" cy="99882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8934885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Picture 22" descr="Description: C:\Users\virginia\Desktop\tesi magistrale\Tesi\1 Contesto\1 Contesto materiale\modellidi camera\immagini modelli di camera\figure1_3__2.pngfigure1_3__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700" y="24904"/>
            <a:ext cx="6120680" cy="4104456"/>
          </a:xfrm>
          <a:prstGeom prst="rect">
            <a:avLst/>
          </a:prstGeom>
          <a:noFill/>
        </p:spPr>
      </p:pic>
      <p:cxnSp>
        <p:nvCxnSpPr>
          <p:cNvPr id="18" name="Connettore 1 17"/>
          <p:cNvCxnSpPr/>
          <p:nvPr/>
        </p:nvCxnSpPr>
        <p:spPr bwMode="auto">
          <a:xfrm flipV="1">
            <a:off x="2411760" y="1090836"/>
            <a:ext cx="5184576" cy="1944215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FFFF00"/>
            </a:solidFill>
            <a:prstDash val="solid"/>
            <a:round/>
            <a:headEnd type="none" w="med" len="med"/>
            <a:tailEnd type="stealth" w="med" len="med"/>
          </a:ln>
          <a:effectLst/>
        </p:spPr>
      </p:cxnSp>
      <p:cxnSp>
        <p:nvCxnSpPr>
          <p:cNvPr id="20" name="Connettore 1 19"/>
          <p:cNvCxnSpPr>
            <a:stCxn id="5" idx="6"/>
          </p:cNvCxnSpPr>
          <p:nvPr/>
        </p:nvCxnSpPr>
        <p:spPr bwMode="auto">
          <a:xfrm>
            <a:off x="2555776" y="3068960"/>
            <a:ext cx="1058348" cy="42450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FFFF00"/>
            </a:solidFill>
            <a:prstDash val="solid"/>
            <a:round/>
            <a:headEnd type="none" w="med" len="med"/>
            <a:tailEnd type="stealth" w="med" len="med"/>
          </a:ln>
          <a:effectLst/>
        </p:spPr>
      </p:cxnSp>
      <p:cxnSp>
        <p:nvCxnSpPr>
          <p:cNvPr id="22" name="Connettore 1 21"/>
          <p:cNvCxnSpPr/>
          <p:nvPr/>
        </p:nvCxnSpPr>
        <p:spPr bwMode="auto">
          <a:xfrm>
            <a:off x="2411760" y="3140968"/>
            <a:ext cx="0" cy="864096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FFFF00"/>
            </a:solidFill>
            <a:prstDash val="solid"/>
            <a:round/>
            <a:headEnd type="none" w="med" len="med"/>
            <a:tailEnd type="stealth" w="med" len="med"/>
          </a:ln>
          <a:effectLst/>
        </p:spPr>
      </p:cxnSp>
      <p:sp>
        <p:nvSpPr>
          <p:cNvPr id="5" name="Ovale 4"/>
          <p:cNvSpPr/>
          <p:nvPr/>
        </p:nvSpPr>
        <p:spPr bwMode="auto">
          <a:xfrm>
            <a:off x="2339752" y="2924944"/>
            <a:ext cx="216024" cy="288032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CasellaDiTesto 28"/>
          <p:cNvSpPr txBox="1"/>
          <p:nvPr/>
        </p:nvSpPr>
        <p:spPr>
          <a:xfrm>
            <a:off x="4211960" y="1412776"/>
            <a:ext cx="1206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/>
              <a:t>(</a:t>
            </a:r>
            <a:r>
              <a:rPr lang="it-IT" i="1" dirty="0" err="1"/>
              <a:t>Xpp,Ypp</a:t>
            </a:r>
            <a:r>
              <a:rPr lang="it-IT" i="1" dirty="0"/>
              <a:t>)</a:t>
            </a:r>
          </a:p>
        </p:txBody>
      </p:sp>
      <p:cxnSp>
        <p:nvCxnSpPr>
          <p:cNvPr id="42" name="Connettore 1 41"/>
          <p:cNvCxnSpPr/>
          <p:nvPr/>
        </p:nvCxnSpPr>
        <p:spPr bwMode="auto">
          <a:xfrm flipV="1">
            <a:off x="5436096" y="2302716"/>
            <a:ext cx="5310" cy="62222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3" name="CasellaDiTesto 2"/>
          <p:cNvSpPr txBox="1"/>
          <p:nvPr/>
        </p:nvSpPr>
        <p:spPr>
          <a:xfrm>
            <a:off x="7272540" y="2411596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3D </a:t>
            </a:r>
            <a:r>
              <a:rPr lang="it-IT" dirty="0" err="1"/>
              <a:t>point</a:t>
            </a:r>
            <a:endParaRPr lang="it-IT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4499992" y="2555612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2Dpoint</a:t>
            </a:r>
          </a:p>
        </p:txBody>
      </p:sp>
      <p:sp>
        <p:nvSpPr>
          <p:cNvPr id="7" name="Ovale 6"/>
          <p:cNvSpPr/>
          <p:nvPr/>
        </p:nvSpPr>
        <p:spPr bwMode="auto">
          <a:xfrm>
            <a:off x="7236296" y="2801253"/>
            <a:ext cx="144016" cy="195699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Ovale 18"/>
          <p:cNvSpPr/>
          <p:nvPr/>
        </p:nvSpPr>
        <p:spPr bwMode="auto">
          <a:xfrm>
            <a:off x="5349686" y="2852936"/>
            <a:ext cx="158418" cy="195699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1" name="Connettore 1 20"/>
          <p:cNvCxnSpPr/>
          <p:nvPr/>
        </p:nvCxnSpPr>
        <p:spPr bwMode="auto">
          <a:xfrm flipH="1" flipV="1">
            <a:off x="4815106" y="2077132"/>
            <a:ext cx="620990" cy="1997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Connettore 1 25"/>
          <p:cNvCxnSpPr/>
          <p:nvPr/>
        </p:nvCxnSpPr>
        <p:spPr bwMode="auto">
          <a:xfrm flipH="1" flipV="1">
            <a:off x="6300192" y="1597442"/>
            <a:ext cx="1008113" cy="28433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Connettore 1 29"/>
          <p:cNvCxnSpPr/>
          <p:nvPr/>
        </p:nvCxnSpPr>
        <p:spPr bwMode="auto">
          <a:xfrm flipV="1">
            <a:off x="7308304" y="1854116"/>
            <a:ext cx="0" cy="99882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6" name="Ogget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4263142"/>
              </p:ext>
            </p:extLst>
          </p:nvPr>
        </p:nvGraphicFramePr>
        <p:xfrm>
          <a:off x="360363" y="5062538"/>
          <a:ext cx="3698875" cy="117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3" imgW="1358640" imgH="431640" progId="Equation.3">
                  <p:embed/>
                </p:oleObj>
              </mc:Choice>
              <mc:Fallback>
                <p:oleObj name="Equazione" r:id="rId3" imgW="1358640" imgH="431640" progId="Equation.3">
                  <p:embed/>
                  <p:pic>
                    <p:nvPicPr>
                      <p:cNvPr id="6" name="Oggetto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363" y="5062538"/>
                        <a:ext cx="3698875" cy="1174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8" name="Oggetto 7"/>
              <p:cNvSpPr txBox="1"/>
              <p:nvPr/>
            </p:nvSpPr>
            <p:spPr bwMode="auto">
              <a:xfrm>
                <a:off x="5211829" y="4161821"/>
                <a:ext cx="3698875" cy="12706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it-IT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it-IT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it-IT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it-IT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it-IT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it-IT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e>
                                <m:r>
                                  <a:rPr lang="it-IT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it-IT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it-IT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𝑃𝑃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it-IT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it-IT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it-IT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it-IT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𝑃𝑃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it-IT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it-IT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it-IT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it-IT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begChr m:val="["/>
                          <m:endChr m:val="]"/>
                          <m:ctrlP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it-IT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it-IT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it-IT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it-IT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it-IT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it-IT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it-IT" dirty="0"/>
              </a:p>
            </p:txBody>
          </p:sp>
        </mc:Choice>
        <mc:Fallback>
          <p:sp>
            <p:nvSpPr>
              <p:cNvPr id="8" name="Ogget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11829" y="4161821"/>
                <a:ext cx="3698875" cy="127065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Oggetto 7">
                <a:extLst>
                  <a:ext uri="{FF2B5EF4-FFF2-40B4-BE49-F238E27FC236}">
                    <a16:creationId xmlns:a16="http://schemas.microsoft.com/office/drawing/2014/main" id="{D10B10CD-D27D-46D8-8848-25F2A438EED1}"/>
                  </a:ext>
                </a:extLst>
              </p:cNvPr>
              <p:cNvSpPr txBox="1"/>
              <p:nvPr/>
            </p:nvSpPr>
            <p:spPr bwMode="auto">
              <a:xfrm>
                <a:off x="5349686" y="5311281"/>
                <a:ext cx="3698875" cy="12706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it-IT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it-IT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it-IT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it-IT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it-IT" i="1"/>
                        <m:t>~</m:t>
                      </m:r>
                      <m:d>
                        <m:dPr>
                          <m:begChr m:val="["/>
                          <m:endChr m:val="]"/>
                          <m:ctrlP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it-IT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e>
                                <m:r>
                                  <a:rPr lang="it-IT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it-IT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it-IT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𝑃𝑃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it-IT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it-IT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it-IT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it-IT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𝑃𝑃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it-IT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it-IT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it-IT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it-IT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begChr m:val="["/>
                          <m:endChr m:val="]"/>
                          <m:ctrlP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it-IT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it-IT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it-IT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it-IT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it-IT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it-IT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it-IT" dirty="0"/>
              </a:p>
            </p:txBody>
          </p:sp>
        </mc:Choice>
        <mc:Fallback>
          <p:sp>
            <p:nvSpPr>
              <p:cNvPr id="23" name="Oggetto 7">
                <a:extLst>
                  <a:ext uri="{FF2B5EF4-FFF2-40B4-BE49-F238E27FC236}">
                    <a16:creationId xmlns:a16="http://schemas.microsoft.com/office/drawing/2014/main" id="{D10B10CD-D27D-46D8-8848-25F2A438EE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49686" y="5311281"/>
                <a:ext cx="3698875" cy="127065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77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Pixelizzation</a:t>
            </a:r>
            <a:r>
              <a:rPr lang="it-IT" dirty="0"/>
              <a:t>: from mm to pixels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Oggetto 3"/>
              <p:cNvSpPr txBox="1"/>
              <p:nvPr/>
            </p:nvSpPr>
            <p:spPr bwMode="auto">
              <a:xfrm>
                <a:off x="1259632" y="2276872"/>
                <a:ext cx="6892925" cy="1655763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it-IT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it-IT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it-IT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mr>
                            <m:mr>
                              <m:e>
                                <m:r>
                                  <a:rPr lang="it-IT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mr>
                            <m:mr>
                              <m:e>
                                <m:r>
                                  <a:rPr lang="it-IT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it-IT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it-IT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it-IT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it-IT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it-IT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sSub>
                                  <m:sSubPr>
                                    <m:ctrlPr>
                                      <a:rPr lang="it-IT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it-IT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it-IT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it-IT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sSub>
                                  <m:sSubPr>
                                    <m:ctrlPr>
                                      <a:rPr lang="it-IT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it-IT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it-IT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it-IT" sz="2400" i="1">
                          <a:latin typeface="Cambria Math" panose="02040503050406030204" pitchFamily="18" charset="0"/>
                        </a:rPr>
                        <m:t>~</m:t>
                      </m:r>
                      <m:d>
                        <m:dPr>
                          <m:begChr m:val="["/>
                          <m:endChr m:val="]"/>
                          <m:ctrlPr>
                            <a:rPr lang="it-IT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it-IT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it-IT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it-IT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sSub>
                                  <m:sSubPr>
                                    <m:ctrlPr>
                                      <a:rPr lang="it-IT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it-IT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it-IT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it-IT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it-IT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𝑃𝑃</m:t>
                                    </m:r>
                                  </m:sub>
                                </m:sSub>
                                <m:r>
                                  <a:rPr lang="it-IT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sSub>
                                  <m:sSubPr>
                                    <m:ctrlPr>
                                      <a:rPr lang="it-IT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it-IT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it-IT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it-IT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it-IT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sSub>
                                  <m:sSubPr>
                                    <m:ctrlPr>
                                      <a:rPr lang="it-IT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it-IT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it-IT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it-IT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𝑃𝑃</m:t>
                                    </m:r>
                                  </m:sub>
                                </m:sSub>
                                <m:r>
                                  <a:rPr lang="it-IT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sSub>
                                  <m:sSubPr>
                                    <m:ctrlPr>
                                      <a:rPr lang="it-IT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it-IT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it-IT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it-IT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it-IT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it-IT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begChr m:val="["/>
                          <m:endChr m:val="]"/>
                          <m:ctrlPr>
                            <a:rPr lang="it-IT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it-IT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it-IT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it-IT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it-IT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it-IT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it-IT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it-IT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it-IT" sz="2400" dirty="0"/>
              </a:p>
            </p:txBody>
          </p:sp>
        </mc:Choice>
        <mc:Fallback>
          <p:sp>
            <p:nvSpPr>
              <p:cNvPr id="4" name="Ogget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59632" y="2276872"/>
                <a:ext cx="6892925" cy="165576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Oggetto 4"/>
              <p:cNvSpPr txBox="1"/>
              <p:nvPr/>
            </p:nvSpPr>
            <p:spPr bwMode="auto">
              <a:xfrm>
                <a:off x="2483768" y="752425"/>
                <a:ext cx="3960812" cy="16684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it-IT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it-IT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it-IT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it-IT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it-IT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it-IT" sz="2400" i="1">
                          <a:latin typeface="Cambria Math" panose="02040503050406030204" pitchFamily="18" charset="0"/>
                        </a:rPr>
                        <m:t>~</m:t>
                      </m:r>
                      <m:d>
                        <m:dPr>
                          <m:begChr m:val="["/>
                          <m:endChr m:val="]"/>
                          <m:ctrlPr>
                            <a:rPr lang="it-IT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it-IT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it-IT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e>
                                <m:r>
                                  <a:rPr lang="it-IT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it-IT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it-IT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𝑃𝑃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it-IT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it-IT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it-IT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it-IT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𝑃𝑃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it-IT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it-IT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it-IT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it-IT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begChr m:val="["/>
                          <m:endChr m:val="]"/>
                          <m:ctrlPr>
                            <a:rPr lang="it-IT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it-IT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it-IT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it-IT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it-IT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it-IT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it-IT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it-IT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it-IT" sz="2400" dirty="0"/>
              </a:p>
            </p:txBody>
          </p:sp>
        </mc:Choice>
        <mc:Fallback>
          <p:sp>
            <p:nvSpPr>
              <p:cNvPr id="5" name="Ogget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83768" y="752425"/>
                <a:ext cx="3960812" cy="16684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792D3C1A-7ED4-46B1-9560-8030E3929F98}"/>
              </a:ext>
            </a:extLst>
          </p:cNvPr>
          <p:cNvSpPr txBox="1"/>
          <p:nvPr/>
        </p:nvSpPr>
        <p:spPr>
          <a:xfrm>
            <a:off x="6484540" y="929183"/>
            <a:ext cx="2304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Matrice di proiezione con dimensioni fisiche</a:t>
            </a:r>
          </a:p>
        </p:txBody>
      </p:sp>
      <p:grpSp>
        <p:nvGrpSpPr>
          <p:cNvPr id="16" name="Gruppo 15">
            <a:extLst>
              <a:ext uri="{FF2B5EF4-FFF2-40B4-BE49-F238E27FC236}">
                <a16:creationId xmlns:a16="http://schemas.microsoft.com/office/drawing/2014/main" id="{D2164B8E-6D78-42B0-8E36-F51673838E12}"/>
              </a:ext>
            </a:extLst>
          </p:cNvPr>
          <p:cNvGrpSpPr/>
          <p:nvPr/>
        </p:nvGrpSpPr>
        <p:grpSpPr>
          <a:xfrm>
            <a:off x="2555776" y="3717032"/>
            <a:ext cx="6480720" cy="1584325"/>
            <a:chOff x="2555776" y="3717032"/>
            <a:chExt cx="6480720" cy="1584325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Oggetto 5"/>
                <p:cNvSpPr txBox="1"/>
                <p:nvPr/>
              </p:nvSpPr>
              <p:spPr bwMode="auto">
                <a:xfrm>
                  <a:off x="2555776" y="3717032"/>
                  <a:ext cx="3819525" cy="1584325"/>
                </a:xfrm>
                <a:prstGeom prst="rect">
                  <a:avLst/>
                </a:prstGeom>
                <a:noFill/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it-IT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plcHide m:val="on"/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it-IT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it-IT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it-IT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it-IT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</m:m>
                          </m:e>
                        </m:d>
                        <m:r>
                          <a:rPr lang="it-IT" sz="2400" i="1">
                            <a:latin typeface="Cambria Math" panose="02040503050406030204" pitchFamily="18" charset="0"/>
                          </a:rPr>
                          <m:t>~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it-IT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plcHide m:val="on"/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it-IT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it-IT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it-IT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it-IT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it-IT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it-IT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r>
                                    <a:rPr lang="it-IT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it-IT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it-IT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it-IT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it-IT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r>
                                    <a:rPr lang="it-IT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it-IT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it-IT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</m:m>
                          </m:e>
                        </m:d>
                        <m:r>
                          <a:rPr lang="it-IT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it-IT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plcHide m:val="on"/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it-IT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it-IT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it-IT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it-IT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it-IT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it-IT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𝑍</m:t>
                                      </m:r>
                                    </m:e>
                                    <m:sub>
                                      <m:r>
                                        <a:rPr lang="it-IT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it-IT" sz="2400" dirty="0"/>
                </a:p>
              </p:txBody>
            </p:sp>
          </mc:Choice>
          <mc:Fallback>
            <p:sp>
              <p:nvSpPr>
                <p:cNvPr id="6" name="Oggetto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555776" y="3717032"/>
                  <a:ext cx="3819525" cy="158432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31334E35-A713-4293-AA25-310AAAF20200}"/>
                </a:ext>
              </a:extLst>
            </p:cNvPr>
            <p:cNvSpPr txBox="1"/>
            <p:nvPr/>
          </p:nvSpPr>
          <p:spPr>
            <a:xfrm>
              <a:off x="6732240" y="3861048"/>
              <a:ext cx="23042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dirty="0"/>
                <a:t>Matrice di proiezione con dimensioni in pixel</a:t>
              </a:r>
            </a:p>
          </p:txBody>
        </p:sp>
      </p:grpSp>
      <p:grpSp>
        <p:nvGrpSpPr>
          <p:cNvPr id="17" name="Gruppo 16">
            <a:extLst>
              <a:ext uri="{FF2B5EF4-FFF2-40B4-BE49-F238E27FC236}">
                <a16:creationId xmlns:a16="http://schemas.microsoft.com/office/drawing/2014/main" id="{A96BBD82-E664-4CD5-8913-BA5F13D287C2}"/>
              </a:ext>
            </a:extLst>
          </p:cNvPr>
          <p:cNvGrpSpPr/>
          <p:nvPr/>
        </p:nvGrpSpPr>
        <p:grpSpPr>
          <a:xfrm>
            <a:off x="2269155" y="5013176"/>
            <a:ext cx="6623325" cy="1728341"/>
            <a:chOff x="2269155" y="5013176"/>
            <a:chExt cx="6623325" cy="1728341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" name="Oggetto 5">
                  <a:extLst>
                    <a:ext uri="{FF2B5EF4-FFF2-40B4-BE49-F238E27FC236}">
                      <a16:creationId xmlns:a16="http://schemas.microsoft.com/office/drawing/2014/main" id="{7FE0AE9D-E231-49DB-B943-1DAE8A0C2F46}"/>
                    </a:ext>
                  </a:extLst>
                </p:cNvPr>
                <p:cNvSpPr txBox="1"/>
                <p:nvPr/>
              </p:nvSpPr>
              <p:spPr bwMode="auto">
                <a:xfrm>
                  <a:off x="2269155" y="5157192"/>
                  <a:ext cx="4215385" cy="1584325"/>
                </a:xfrm>
                <a:prstGeom prst="rect">
                  <a:avLst/>
                </a:prstGeom>
                <a:noFill/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it-IT" sz="2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plcHide m:val="on"/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it-IT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it-IT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it-IT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it-IT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</m:m>
                          </m:e>
                        </m:d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nor/>
                          </m:rPr>
                          <a:rPr lang="el-GR" sz="2400"/>
                          <m:t>λ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it-IT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plcHide m:val="on"/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it-IT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it-IT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it-IT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it-IT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it-IT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it-IT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r>
                                    <a:rPr lang="it-IT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it-IT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it-IT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it-IT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it-IT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r>
                                    <a:rPr lang="it-IT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it-IT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it-IT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</m:m>
                          </m:e>
                        </m:d>
                        <m:r>
                          <a:rPr lang="it-IT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it-IT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plcHide m:val="on"/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it-IT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it-IT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it-IT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it-IT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it-IT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it-IT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𝑍</m:t>
                                      </m:r>
                                    </m:e>
                                    <m:sub>
                                      <m:r>
                                        <a:rPr lang="it-IT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it-IT" sz="2400" dirty="0"/>
                </a:p>
              </p:txBody>
            </p:sp>
          </mc:Choice>
          <mc:Fallback>
            <p:sp>
              <p:nvSpPr>
                <p:cNvPr id="12" name="Oggetto 5">
                  <a:extLst>
                    <a:ext uri="{FF2B5EF4-FFF2-40B4-BE49-F238E27FC236}">
                      <a16:creationId xmlns:a16="http://schemas.microsoft.com/office/drawing/2014/main" id="{7FE0AE9D-E231-49DB-B943-1DAE8A0C2F4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269155" y="5157192"/>
                  <a:ext cx="4215385" cy="158432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CasellaDiTesto 14">
              <a:extLst>
                <a:ext uri="{FF2B5EF4-FFF2-40B4-BE49-F238E27FC236}">
                  <a16:creationId xmlns:a16="http://schemas.microsoft.com/office/drawing/2014/main" id="{1641A75A-433A-4A18-AFB7-B81FF108DEAF}"/>
                </a:ext>
              </a:extLst>
            </p:cNvPr>
            <p:cNvSpPr txBox="1"/>
            <p:nvPr/>
          </p:nvSpPr>
          <p:spPr>
            <a:xfrm>
              <a:off x="6588224" y="5013176"/>
              <a:ext cx="2304256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dirty="0"/>
                <a:t>Il pixel è adimensionale, quindi torna che possa moltiplicare per un </a:t>
              </a:r>
              <a:r>
                <a:rPr lang="el-GR" dirty="0"/>
                <a:t>λ</a:t>
              </a:r>
              <a:endParaRPr lang="it-IT" dirty="0"/>
            </a:p>
          </p:txBody>
        </p:sp>
      </p:grpSp>
    </p:spTree>
    <p:extLst>
      <p:ext uri="{BB962C8B-B14F-4D97-AF65-F5344CB8AC3E}">
        <p14:creationId xmlns:p14="http://schemas.microsoft.com/office/powerpoint/2010/main" val="3905079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Lens </a:t>
            </a:r>
            <a:r>
              <a:rPr lang="it-IT" dirty="0" err="1"/>
              <a:t>distortion</a:t>
            </a:r>
            <a:r>
              <a:rPr lang="it-IT" dirty="0"/>
              <a:t> </a:t>
            </a:r>
            <a:r>
              <a:rPr lang="it-IT" dirty="0" err="1"/>
              <a:t>compensation</a:t>
            </a:r>
            <a:endParaRPr lang="it-IT" dirty="0"/>
          </a:p>
        </p:txBody>
      </p:sp>
      <p:pic>
        <p:nvPicPr>
          <p:cNvPr id="4" name="Picture 20" descr="Description: figure1_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052736"/>
            <a:ext cx="5904656" cy="3456384"/>
          </a:xfrm>
          <a:prstGeom prst="rect">
            <a:avLst/>
          </a:prstGeom>
          <a:noFill/>
        </p:spPr>
      </p:pic>
      <p:graphicFrame>
        <p:nvGraphicFramePr>
          <p:cNvPr id="3" name="Oggetto 2"/>
          <p:cNvGraphicFramePr>
            <a:graphicFrameLocks noChangeAspect="1"/>
          </p:cNvGraphicFramePr>
          <p:nvPr/>
        </p:nvGraphicFramePr>
        <p:xfrm>
          <a:off x="2768575" y="5203825"/>
          <a:ext cx="3603625" cy="88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3" imgW="1930320" imgH="482400" progId="Equation.3">
                  <p:embed/>
                </p:oleObj>
              </mc:Choice>
              <mc:Fallback>
                <p:oleObj name="Equazione" r:id="rId3" imgW="1930320" imgH="482400" progId="Equation.3">
                  <p:embed/>
                  <p:pic>
                    <p:nvPicPr>
                      <p:cNvPr id="3" name="Oggetto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8575" y="5203825"/>
                        <a:ext cx="3603625" cy="8842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71591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Camera </a:t>
            </a:r>
            <a:r>
              <a:rPr lang="it-IT" dirty="0" err="1"/>
              <a:t>calibration</a:t>
            </a:r>
            <a:r>
              <a:rPr lang="it-IT" dirty="0"/>
              <a:t>: </a:t>
            </a:r>
            <a:r>
              <a:rPr lang="it-IT" dirty="0" err="1"/>
              <a:t>intrinsic</a:t>
            </a:r>
            <a:r>
              <a:rPr lang="it-IT" dirty="0"/>
              <a:t> </a:t>
            </a:r>
            <a:r>
              <a:rPr lang="it-IT" dirty="0" err="1"/>
              <a:t>parameters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/>
              <a:t>OpenCV</a:t>
            </a:r>
            <a:r>
              <a:rPr lang="it-IT" dirty="0"/>
              <a:t>, </a:t>
            </a:r>
            <a:r>
              <a:rPr lang="it-IT" dirty="0" err="1"/>
              <a:t>Matlab</a:t>
            </a:r>
            <a:r>
              <a:rPr lang="it-IT" dirty="0"/>
              <a:t> (Computer Vision </a:t>
            </a:r>
            <a:r>
              <a:rPr lang="it-IT" dirty="0" err="1"/>
              <a:t>Toobox</a:t>
            </a:r>
            <a:r>
              <a:rPr lang="it-IT" dirty="0"/>
              <a:t>)</a:t>
            </a:r>
          </a:p>
          <a:p>
            <a:r>
              <a:rPr lang="it-IT" dirty="0" err="1"/>
              <a:t>Zhang’s</a:t>
            </a:r>
            <a:r>
              <a:rPr lang="it-IT" dirty="0"/>
              <a:t> </a:t>
            </a:r>
            <a:r>
              <a:rPr lang="it-IT" dirty="0" err="1"/>
              <a:t>method</a:t>
            </a:r>
            <a:endParaRPr lang="it-IT" dirty="0"/>
          </a:p>
          <a:p>
            <a:pPr lvl="1"/>
            <a:r>
              <a:rPr lang="it-IT" dirty="0"/>
              <a:t>Lens </a:t>
            </a:r>
            <a:r>
              <a:rPr lang="it-IT" dirty="0" err="1"/>
              <a:t>distortion</a:t>
            </a:r>
            <a:r>
              <a:rPr lang="it-IT" dirty="0"/>
              <a:t> model</a:t>
            </a:r>
          </a:p>
          <a:p>
            <a:pPr lvl="1"/>
            <a:r>
              <a:rPr lang="it-IT" dirty="0"/>
              <a:t>Center of </a:t>
            </a:r>
            <a:r>
              <a:rPr lang="it-IT" dirty="0" err="1"/>
              <a:t>projection</a:t>
            </a:r>
            <a:endParaRPr lang="it-IT" dirty="0"/>
          </a:p>
          <a:p>
            <a:pPr lvl="1"/>
            <a:r>
              <a:rPr lang="it-IT" dirty="0" err="1"/>
              <a:t>Focal</a:t>
            </a:r>
            <a:r>
              <a:rPr lang="it-IT" dirty="0"/>
              <a:t> </a:t>
            </a:r>
            <a:r>
              <a:rPr lang="it-IT" dirty="0" err="1"/>
              <a:t>lenght</a:t>
            </a:r>
            <a:endParaRPr lang="it-IT" dirty="0"/>
          </a:p>
          <a:p>
            <a:pPr lvl="1"/>
            <a:r>
              <a:rPr lang="it-IT" dirty="0"/>
              <a:t>….</a:t>
            </a:r>
          </a:p>
        </p:txBody>
      </p:sp>
      <p:pic>
        <p:nvPicPr>
          <p:cNvPr id="4" name="Picture 17" descr="Description: C:\Users\virginia\Desktop\tesi magistrale\Tesi\1 Contesto\1 Contesto materiale\modellidi camera\immagini modelli di camera\figure1_7__2.jpgfigure1_7__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57530">
            <a:off x="2941295" y="3722160"/>
            <a:ext cx="3632200" cy="13423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30097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Pinhole</a:t>
            </a:r>
            <a:r>
              <a:rPr lang="it-IT" dirty="0"/>
              <a:t> camera</a:t>
            </a:r>
          </a:p>
        </p:txBody>
      </p:sp>
      <p:pic>
        <p:nvPicPr>
          <p:cNvPr id="105476" name="Picture 4" descr="An object placed in front of a Pinhole Camera forms a clear image on the fil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94992" y="1052736"/>
            <a:ext cx="4176463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78" name="Picture 6" descr="The image formed in a pinhole camera is invert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11760" y="4077072"/>
            <a:ext cx="4176463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8052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4197350"/>
            <a:ext cx="165735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AutoShape 2" descr="Risultati immagini per camera robot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75A3D1"/>
              </a:buClr>
              <a:buSzPct val="77000"/>
              <a:buFont typeface="Wingdings" pitchFamily="2" charset="2"/>
              <a:buChar char="o"/>
              <a:defRPr sz="2200">
                <a:solidFill>
                  <a:schemeClr val="tx1"/>
                </a:solidFill>
                <a:latin typeface="Segoe U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5B90C8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Segoe U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5B90C8"/>
              </a:buClr>
              <a:buSzPct val="75000"/>
              <a:buFont typeface="Wingdings" pitchFamily="2" charset="2"/>
              <a:buChar char="o"/>
              <a:defRPr sz="1900">
                <a:solidFill>
                  <a:schemeClr val="tx1"/>
                </a:solidFill>
                <a:latin typeface="Segoe U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336699"/>
              </a:buClr>
              <a:buSzPct val="7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Segoe UI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rgbClr val="5B90C8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Segoe UI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5B90C8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Segoe UI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5B90C8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Segoe UI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5B90C8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Segoe UI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5B90C8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Segoe U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2400">
              <a:latin typeface="Times New Roman" pitchFamily="18" charset="0"/>
            </a:endParaRPr>
          </a:p>
        </p:txBody>
      </p:sp>
      <p:sp>
        <p:nvSpPr>
          <p:cNvPr id="41988" name="AutoShape 4" descr="Risultati immagini per camera robot"/>
          <p:cNvSpPr>
            <a:spLocks noChangeAspect="1" noChangeArrowheads="1"/>
          </p:cNvSpPr>
          <p:nvPr/>
        </p:nvSpPr>
        <p:spPr bwMode="auto">
          <a:xfrm>
            <a:off x="320675" y="-301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75A3D1"/>
              </a:buClr>
              <a:buSzPct val="77000"/>
              <a:buFont typeface="Wingdings" pitchFamily="2" charset="2"/>
              <a:buChar char="o"/>
              <a:defRPr sz="2200">
                <a:solidFill>
                  <a:schemeClr val="tx1"/>
                </a:solidFill>
                <a:latin typeface="Segoe U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5B90C8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Segoe U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5B90C8"/>
              </a:buClr>
              <a:buSzPct val="75000"/>
              <a:buFont typeface="Wingdings" pitchFamily="2" charset="2"/>
              <a:buChar char="o"/>
              <a:defRPr sz="1900">
                <a:solidFill>
                  <a:schemeClr val="tx1"/>
                </a:solidFill>
                <a:latin typeface="Segoe U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336699"/>
              </a:buClr>
              <a:buSzPct val="7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Segoe UI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rgbClr val="5B90C8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Segoe UI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5B90C8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Segoe UI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5B90C8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Segoe UI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5B90C8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Segoe UI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5B90C8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Segoe U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2400">
              <a:latin typeface="Times New Roman" pitchFamily="18" charset="0"/>
            </a:endParaRPr>
          </a:p>
        </p:txBody>
      </p:sp>
      <p:sp>
        <p:nvSpPr>
          <p:cNvPr id="4198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-674688"/>
            <a:ext cx="8229600" cy="1143001"/>
          </a:xfrm>
        </p:spPr>
        <p:txBody>
          <a:bodyPr/>
          <a:lstStyle/>
          <a:p>
            <a:r>
              <a:rPr lang="it-IT" sz="2400" dirty="0" err="1"/>
              <a:t>Monoscopic</a:t>
            </a:r>
            <a:r>
              <a:rPr lang="it-IT" sz="2400" dirty="0"/>
              <a:t> </a:t>
            </a:r>
            <a:r>
              <a:rPr lang="it-IT" sz="2400" dirty="0" err="1"/>
              <a:t>localization</a:t>
            </a:r>
            <a:r>
              <a:rPr lang="it-IT" sz="2400" dirty="0"/>
              <a:t> of </a:t>
            </a:r>
            <a:r>
              <a:rPr lang="it-IT" sz="2400" dirty="0" err="1"/>
              <a:t>objects</a:t>
            </a:r>
            <a:endParaRPr lang="it-IT" altLang="it-IT" sz="2400" b="1" i="1" dirty="0"/>
          </a:p>
        </p:txBody>
      </p:sp>
      <p:pic>
        <p:nvPicPr>
          <p:cNvPr id="41990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765175"/>
            <a:ext cx="5210175" cy="376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473075" y="1124744"/>
            <a:ext cx="56110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PnP</a:t>
            </a:r>
            <a:r>
              <a:rPr lang="it-IT" dirty="0"/>
              <a:t> </a:t>
            </a:r>
            <a:r>
              <a:rPr lang="it-IT" dirty="0" err="1"/>
              <a:t>problem</a:t>
            </a:r>
            <a:endParaRPr lang="it-IT" dirty="0"/>
          </a:p>
          <a:p>
            <a:r>
              <a:rPr lang="it-IT" dirty="0"/>
              <a:t>-3 </a:t>
            </a:r>
            <a:r>
              <a:rPr lang="it-IT" dirty="0" err="1"/>
              <a:t>points</a:t>
            </a:r>
            <a:r>
              <a:rPr lang="it-IT" dirty="0"/>
              <a:t>: </a:t>
            </a:r>
            <a:r>
              <a:rPr lang="it-IT" dirty="0" err="1"/>
              <a:t>unique</a:t>
            </a:r>
            <a:r>
              <a:rPr lang="it-IT" dirty="0"/>
              <a:t> </a:t>
            </a:r>
            <a:r>
              <a:rPr lang="it-IT" dirty="0" err="1"/>
              <a:t>solution</a:t>
            </a:r>
            <a:r>
              <a:rPr lang="it-IT" dirty="0"/>
              <a:t> </a:t>
            </a:r>
            <a:r>
              <a:rPr lang="it-IT" dirty="0" err="1"/>
              <a:t>not</a:t>
            </a:r>
            <a:r>
              <a:rPr lang="it-IT" dirty="0"/>
              <a:t> </a:t>
            </a:r>
            <a:r>
              <a:rPr lang="it-IT" dirty="0" err="1"/>
              <a:t>guaranteed</a:t>
            </a:r>
            <a:r>
              <a:rPr lang="it-IT" dirty="0"/>
              <a:t> </a:t>
            </a:r>
          </a:p>
          <a:p>
            <a:r>
              <a:rPr lang="it-IT" dirty="0"/>
              <a:t>-4 </a:t>
            </a:r>
            <a:r>
              <a:rPr lang="it-IT" dirty="0" err="1"/>
              <a:t>points</a:t>
            </a:r>
            <a:r>
              <a:rPr lang="it-IT" dirty="0"/>
              <a:t> on a </a:t>
            </a:r>
            <a:r>
              <a:rPr lang="it-IT" dirty="0" err="1"/>
              <a:t>plane</a:t>
            </a:r>
            <a:r>
              <a:rPr lang="it-IT" dirty="0"/>
              <a:t>:  </a:t>
            </a:r>
            <a:r>
              <a:rPr lang="it-IT" dirty="0" err="1"/>
              <a:t>unique</a:t>
            </a:r>
            <a:r>
              <a:rPr lang="it-IT" dirty="0"/>
              <a:t> </a:t>
            </a:r>
            <a:r>
              <a:rPr lang="it-IT" dirty="0" err="1"/>
              <a:t>solution</a:t>
            </a:r>
            <a:r>
              <a:rPr lang="it-IT" dirty="0"/>
              <a:t> </a:t>
            </a:r>
            <a:r>
              <a:rPr lang="it-IT" dirty="0" err="1"/>
              <a:t>guaranteed</a:t>
            </a:r>
            <a:endParaRPr lang="it-IT" dirty="0"/>
          </a:p>
          <a:p>
            <a:r>
              <a:rPr lang="it-IT" dirty="0"/>
              <a:t>-6 points </a:t>
            </a:r>
            <a:r>
              <a:rPr lang="it-IT" dirty="0" err="1"/>
              <a:t>everywhere</a:t>
            </a:r>
            <a:r>
              <a:rPr lang="it-IT" dirty="0"/>
              <a:t>: </a:t>
            </a:r>
            <a:r>
              <a:rPr lang="it-IT" dirty="0" err="1"/>
              <a:t>unique</a:t>
            </a:r>
            <a:r>
              <a:rPr lang="it-IT" dirty="0"/>
              <a:t> </a:t>
            </a:r>
            <a:r>
              <a:rPr lang="it-IT" dirty="0" err="1"/>
              <a:t>solution</a:t>
            </a:r>
            <a:r>
              <a:rPr lang="it-IT" dirty="0"/>
              <a:t> </a:t>
            </a:r>
            <a:r>
              <a:rPr lang="it-IT" dirty="0" err="1"/>
              <a:t>guaranteed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193588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681D0D4-9D37-497C-9003-13004DD8C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9A69C11-DD62-4C57-93B1-201BF66326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Esercitazione </a:t>
            </a:r>
            <a:r>
              <a:rPr lang="it-IT" dirty="0" err="1"/>
              <a:t>matlab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181581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Puntualizzazione…</a:t>
            </a:r>
          </a:p>
        </p:txBody>
      </p:sp>
      <p:pic>
        <p:nvPicPr>
          <p:cNvPr id="160770" name="Picture 2" descr="Image fig_homograph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15208"/>
            <a:ext cx="6619521" cy="3527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04665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587" y="980728"/>
            <a:ext cx="6600825" cy="561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tella a 5 punte 3"/>
          <p:cNvSpPr/>
          <p:nvPr/>
        </p:nvSpPr>
        <p:spPr bwMode="auto">
          <a:xfrm>
            <a:off x="4788024" y="5156221"/>
            <a:ext cx="432048" cy="361011"/>
          </a:xfrm>
          <a:prstGeom prst="star5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" name="Connettore 2 5"/>
          <p:cNvCxnSpPr/>
          <p:nvPr/>
        </p:nvCxnSpPr>
        <p:spPr bwMode="auto">
          <a:xfrm flipH="1" flipV="1">
            <a:off x="1789089" y="2348881"/>
            <a:ext cx="2998935" cy="2880319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5" name="Stella a 5 punte 4"/>
          <p:cNvSpPr/>
          <p:nvPr/>
        </p:nvSpPr>
        <p:spPr bwMode="auto">
          <a:xfrm>
            <a:off x="1547664" y="2131885"/>
            <a:ext cx="432048" cy="361011"/>
          </a:xfrm>
          <a:prstGeom prst="star5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2" name="Connettore 2 11"/>
          <p:cNvCxnSpPr/>
          <p:nvPr/>
        </p:nvCxnSpPr>
        <p:spPr bwMode="auto">
          <a:xfrm flipV="1">
            <a:off x="4940425" y="2060848"/>
            <a:ext cx="1503783" cy="3320753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14" name="Stella a 5 punte 13"/>
          <p:cNvSpPr/>
          <p:nvPr/>
        </p:nvSpPr>
        <p:spPr bwMode="auto">
          <a:xfrm>
            <a:off x="6219717" y="1870225"/>
            <a:ext cx="432048" cy="361011"/>
          </a:xfrm>
          <a:prstGeom prst="star5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570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61794" name="Picture 2" descr="Image fig_homograph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836711"/>
            <a:ext cx="5781675" cy="558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17834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Stereo </a:t>
            </a:r>
            <a:r>
              <a:rPr lang="it-IT" dirty="0" err="1"/>
              <a:t>triangulation</a:t>
            </a:r>
            <a:endParaRPr lang="it-IT" dirty="0"/>
          </a:p>
        </p:txBody>
      </p:sp>
      <p:pic>
        <p:nvPicPr>
          <p:cNvPr id="126978" name="Picture 2" descr="https://www.design-reuse.com/news_img16/20160418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556792"/>
            <a:ext cx="5184576" cy="3585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nettore 1 4"/>
          <p:cNvCxnSpPr/>
          <p:nvPr/>
        </p:nvCxnSpPr>
        <p:spPr bwMode="auto">
          <a:xfrm flipV="1">
            <a:off x="3203848" y="765433"/>
            <a:ext cx="3600400" cy="338437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>
                <a:lumMod val="60000"/>
                <a:lumOff val="4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Connettore 1 8"/>
          <p:cNvCxnSpPr/>
          <p:nvPr/>
        </p:nvCxnSpPr>
        <p:spPr bwMode="auto">
          <a:xfrm flipV="1">
            <a:off x="5004048" y="917833"/>
            <a:ext cx="432048" cy="366329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>
                <a:lumMod val="60000"/>
                <a:lumOff val="4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742214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Infrared</a:t>
            </a:r>
            <a:r>
              <a:rPr lang="it-IT" dirty="0"/>
              <a:t> </a:t>
            </a:r>
            <a:r>
              <a:rPr lang="it-IT" dirty="0" err="1"/>
              <a:t>tracking</a:t>
            </a:r>
            <a:r>
              <a:rPr lang="it-IT" dirty="0"/>
              <a:t> </a:t>
            </a:r>
            <a:r>
              <a:rPr lang="it-IT" dirty="0" err="1"/>
              <a:t>systems</a:t>
            </a:r>
            <a:endParaRPr lang="it-IT" dirty="0"/>
          </a:p>
        </p:txBody>
      </p:sp>
      <p:pic>
        <p:nvPicPr>
          <p:cNvPr id="159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440" y="963142"/>
            <a:ext cx="6897960" cy="4365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3"/>
          <p:cNvSpPr/>
          <p:nvPr/>
        </p:nvSpPr>
        <p:spPr>
          <a:xfrm>
            <a:off x="827584" y="5661248"/>
            <a:ext cx="260847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hlinkClick r:id="rId3"/>
              </a:rPr>
              <a:t>http://www.ndigital.com/</a:t>
            </a:r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0922B3E4-24F2-4149-9406-0AB1FB787CDD}"/>
              </a:ext>
            </a:extLst>
          </p:cNvPr>
          <p:cNvSpPr/>
          <p:nvPr/>
        </p:nvSpPr>
        <p:spPr>
          <a:xfrm>
            <a:off x="3744416" y="578657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>
                <a:hlinkClick r:id="rId4"/>
              </a:rPr>
              <a:t>https://www.youtube.com/watch?v=xDxSte0eZRM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5880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Approximation</a:t>
            </a:r>
            <a:r>
              <a:rPr lang="it-IT" dirty="0"/>
              <a:t> of the light with </a:t>
            </a:r>
            <a:r>
              <a:rPr lang="it-IT" dirty="0" err="1"/>
              <a:t>rays</a:t>
            </a:r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dirty="0" err="1"/>
              <a:t>Dimensions</a:t>
            </a:r>
            <a:r>
              <a:rPr lang="it-IT" dirty="0"/>
              <a:t> &gt;&gt; light </a:t>
            </a:r>
            <a:r>
              <a:rPr lang="it-IT" dirty="0" err="1"/>
              <a:t>wavelenght</a:t>
            </a:r>
            <a:r>
              <a:rPr lang="it-IT" dirty="0"/>
              <a:t> </a:t>
            </a:r>
            <a:r>
              <a:rPr lang="it-IT" dirty="0">
                <a:sym typeface="Wingdings" panose="05000000000000000000" pitchFamily="2" charset="2"/>
              </a:rPr>
              <a:t> </a:t>
            </a:r>
            <a:r>
              <a:rPr lang="it-IT" dirty="0" err="1">
                <a:sym typeface="Wingdings" panose="05000000000000000000" pitchFamily="2" charset="2"/>
              </a:rPr>
              <a:t>geometric</a:t>
            </a:r>
            <a:r>
              <a:rPr lang="it-IT" dirty="0">
                <a:sym typeface="Wingdings" panose="05000000000000000000" pitchFamily="2" charset="2"/>
              </a:rPr>
              <a:t> </a:t>
            </a:r>
            <a:r>
              <a:rPr lang="it-IT" dirty="0" err="1">
                <a:sym typeface="Wingdings" panose="05000000000000000000" pitchFamily="2" charset="2"/>
              </a:rPr>
              <a:t>opctics</a:t>
            </a:r>
            <a:r>
              <a:rPr lang="it-IT" dirty="0">
                <a:sym typeface="Wingdings" panose="05000000000000000000" pitchFamily="2" charset="2"/>
              </a:rPr>
              <a:t> </a:t>
            </a:r>
            <a:r>
              <a:rPr lang="it-IT" dirty="0" err="1">
                <a:sym typeface="Wingdings" panose="05000000000000000000" pitchFamily="2" charset="2"/>
              </a:rPr>
              <a:t>approx</a:t>
            </a:r>
            <a:r>
              <a:rPr lang="it-IT" dirty="0">
                <a:sym typeface="Wingdings" panose="05000000000000000000" pitchFamily="2" charset="2"/>
              </a:rPr>
              <a:t> OK!</a:t>
            </a:r>
            <a:endParaRPr lang="it-IT" dirty="0"/>
          </a:p>
          <a:p>
            <a:endParaRPr lang="it-IT" dirty="0"/>
          </a:p>
          <a:p>
            <a:r>
              <a:rPr lang="it-IT" dirty="0" err="1"/>
              <a:t>Visible</a:t>
            </a:r>
            <a:r>
              <a:rPr lang="it-IT" dirty="0"/>
              <a:t> light </a:t>
            </a:r>
            <a:r>
              <a:rPr lang="it-IT" dirty="0" err="1"/>
              <a:t>wavelenght</a:t>
            </a:r>
            <a:r>
              <a:rPr lang="it-IT" dirty="0"/>
              <a:t> 700 nm – 400 nm</a:t>
            </a:r>
          </a:p>
        </p:txBody>
      </p:sp>
      <p:pic>
        <p:nvPicPr>
          <p:cNvPr id="101378" name="Picture 2" descr="Risultati immagini per wave diffra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80728"/>
            <a:ext cx="6825208" cy="3590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5365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Pinhole</a:t>
            </a:r>
            <a:r>
              <a:rPr lang="it-IT" dirty="0"/>
              <a:t> camera</a:t>
            </a:r>
          </a:p>
        </p:txBody>
      </p:sp>
      <p:pic>
        <p:nvPicPr>
          <p:cNvPr id="6" name="Immagine 5" descr="http://rimstar.org/science_electronics_projects/pinhole_camera/pinhole_camera_how_it_works_diagram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404" y="1917064"/>
            <a:ext cx="5904656" cy="30961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8632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Pinhole</a:t>
            </a:r>
            <a:r>
              <a:rPr lang="it-IT" dirty="0"/>
              <a:t> camera</a:t>
            </a:r>
          </a:p>
        </p:txBody>
      </p:sp>
      <p:pic>
        <p:nvPicPr>
          <p:cNvPr id="7" name="Picture 4" descr="An object placed in front of a Pinhole Camera forms a clear image on the fil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82695" y="1844824"/>
            <a:ext cx="5869624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9831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We</a:t>
            </a:r>
            <a:r>
              <a:rPr lang="it-IT" dirty="0"/>
              <a:t> </a:t>
            </a:r>
            <a:r>
              <a:rPr lang="it-IT" dirty="0" err="1"/>
              <a:t>need</a:t>
            </a:r>
            <a:r>
              <a:rPr lang="it-IT" dirty="0"/>
              <a:t> a </a:t>
            </a:r>
            <a:r>
              <a:rPr lang="it-IT" dirty="0" err="1"/>
              <a:t>lens</a:t>
            </a:r>
            <a:endParaRPr lang="it-IT" dirty="0"/>
          </a:p>
        </p:txBody>
      </p:sp>
      <p:pic>
        <p:nvPicPr>
          <p:cNvPr id="106498" name="Picture 2" descr="http://www.williamson-labs.com/images/lens-a-invert-ray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1484784"/>
            <a:ext cx="6600731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4590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We</a:t>
            </a:r>
            <a:r>
              <a:rPr lang="it-IT" dirty="0"/>
              <a:t> </a:t>
            </a:r>
            <a:r>
              <a:rPr lang="it-IT" dirty="0" err="1"/>
              <a:t>need</a:t>
            </a:r>
            <a:r>
              <a:rPr lang="it-IT" dirty="0"/>
              <a:t> a </a:t>
            </a:r>
            <a:r>
              <a:rPr lang="it-IT" dirty="0" err="1"/>
              <a:t>lens</a:t>
            </a:r>
            <a:endParaRPr lang="it-IT" dirty="0"/>
          </a:p>
        </p:txBody>
      </p:sp>
      <p:pic>
        <p:nvPicPr>
          <p:cNvPr id="104450" name="Picture 2" descr="Risultati immagini per lens ligh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68760"/>
            <a:ext cx="6912768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23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How a </a:t>
            </a:r>
            <a:r>
              <a:rPr lang="it-IT" dirty="0" err="1"/>
              <a:t>spherical</a:t>
            </a:r>
            <a:r>
              <a:rPr lang="it-IT" dirty="0"/>
              <a:t> </a:t>
            </a:r>
            <a:r>
              <a:rPr lang="it-IT" dirty="0" err="1"/>
              <a:t>lens</a:t>
            </a:r>
            <a:r>
              <a:rPr lang="it-IT" dirty="0"/>
              <a:t> work</a:t>
            </a:r>
          </a:p>
        </p:txBody>
      </p:sp>
      <p:pic>
        <p:nvPicPr>
          <p:cNvPr id="109570" name="Picture 2" descr="Risultati immagini per spherical le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8198033" cy="3566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38393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Refraction</a:t>
            </a:r>
            <a:endParaRPr lang="it-IT" dirty="0"/>
          </a:p>
        </p:txBody>
      </p:sp>
      <p:pic>
        <p:nvPicPr>
          <p:cNvPr id="110594" name="Picture 2" descr="https://upload.wikimedia.org/wikipedia/commons/thumb/a/ac/Angle_of_incidence_Refraction_example.jpg/250px-Angle_of_incidence_Refraction_examp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916832"/>
            <a:ext cx="4896544" cy="3466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236182"/>
      </p:ext>
    </p:extLst>
  </p:cSld>
  <p:clrMapOvr>
    <a:masterClrMapping/>
  </p:clrMapOvr>
</p:sld>
</file>

<file path=ppt/theme/theme1.xml><?xml version="1.0" encoding="utf-8"?>
<a:theme xmlns:a="http://schemas.openxmlformats.org/drawingml/2006/main" name="SimTechSkills">
  <a:themeElements>
    <a:clrScheme name="EndoCAS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EndoCAS">
      <a:majorFont>
        <a:latin typeface="Tw Cen MT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esentazione1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1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1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1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1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1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1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1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1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EndoCAS_mod">
  <a:themeElements>
    <a:clrScheme name="EndoCAS2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C1E0"/>
      </a:accent1>
      <a:accent2>
        <a:srgbClr val="CC0000"/>
      </a:accent2>
      <a:accent3>
        <a:srgbClr val="FFFFFF"/>
      </a:accent3>
      <a:accent4>
        <a:srgbClr val="003366"/>
      </a:accent4>
      <a:accent5>
        <a:srgbClr val="336699"/>
      </a:accent5>
      <a:accent6>
        <a:srgbClr val="B90000"/>
      </a:accent6>
      <a:hlink>
        <a:srgbClr val="336699"/>
      </a:hlink>
      <a:folHlink>
        <a:srgbClr val="003366"/>
      </a:folHlink>
    </a:clrScheme>
    <a:fontScheme name="Personalizzato 1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esentazione1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1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1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1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1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1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1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1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1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augmented reality simulator for laparoscopic simulato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TemaEndoCAS_mod">
  <a:themeElements>
    <a:clrScheme name="EndoCAS2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C1E0"/>
      </a:accent1>
      <a:accent2>
        <a:srgbClr val="CC0000"/>
      </a:accent2>
      <a:accent3>
        <a:srgbClr val="FFFFFF"/>
      </a:accent3>
      <a:accent4>
        <a:srgbClr val="003366"/>
      </a:accent4>
      <a:accent5>
        <a:srgbClr val="336699"/>
      </a:accent5>
      <a:accent6>
        <a:srgbClr val="B90000"/>
      </a:accent6>
      <a:hlink>
        <a:srgbClr val="336699"/>
      </a:hlink>
      <a:folHlink>
        <a:srgbClr val="003366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>
            <a:alpha val="84000"/>
          </a:schemeClr>
        </a:solidFill>
      </a:spPr>
      <a:bodyPr wrap="square">
        <a:spAutoFit/>
      </a:bodyPr>
      <a:lstStyle>
        <a:defPPr algn="ctr">
          <a:defRPr sz="1400" dirty="0" smtClean="0">
            <a:solidFill>
              <a:srgbClr val="002060"/>
            </a:solidFill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esentazione1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1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1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1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1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1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1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1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1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SimTechSkills</Template>
  <TotalTime>17507</TotalTime>
  <Words>288</Words>
  <Application>Microsoft Office PowerPoint</Application>
  <PresentationFormat>Presentazione su schermo (4:3)</PresentationFormat>
  <Paragraphs>72</Paragraphs>
  <Slides>26</Slides>
  <Notes>4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4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26</vt:i4>
      </vt:variant>
    </vt:vector>
  </HeadingPairs>
  <TitlesOfParts>
    <vt:vector size="40" baseType="lpstr">
      <vt:lpstr>Arial</vt:lpstr>
      <vt:lpstr>Calibri</vt:lpstr>
      <vt:lpstr>Cambria Math</vt:lpstr>
      <vt:lpstr>PrimaSans BT</vt:lpstr>
      <vt:lpstr>Segoe UI</vt:lpstr>
      <vt:lpstr>Times New Roman</vt:lpstr>
      <vt:lpstr>Verdana</vt:lpstr>
      <vt:lpstr>Wingdings</vt:lpstr>
      <vt:lpstr>SimTechSkills</vt:lpstr>
      <vt:lpstr>TemaEndoCAS_mod</vt:lpstr>
      <vt:lpstr>augmented reality simulator for laparoscopic simulator</vt:lpstr>
      <vt:lpstr>1_TemaEndoCAS_mod</vt:lpstr>
      <vt:lpstr>Fotografia di Photo Editor </vt:lpstr>
      <vt:lpstr>Equazione</vt:lpstr>
      <vt:lpstr>Presentazione standard di PowerPoint</vt:lpstr>
      <vt:lpstr>Pinhole camera</vt:lpstr>
      <vt:lpstr>Approximation of the light with rays</vt:lpstr>
      <vt:lpstr>Pinhole camera</vt:lpstr>
      <vt:lpstr>Pinhole camera</vt:lpstr>
      <vt:lpstr>We need a lens</vt:lpstr>
      <vt:lpstr>We need a lens</vt:lpstr>
      <vt:lpstr>How a spherical lens work</vt:lpstr>
      <vt:lpstr>Refraction</vt:lpstr>
      <vt:lpstr>Refraction</vt:lpstr>
      <vt:lpstr>Spherical lenses approximation</vt:lpstr>
      <vt:lpstr>Pinhole approximation</vt:lpstr>
      <vt:lpstr>Pinhole camera model</vt:lpstr>
      <vt:lpstr>Pinhole camera model</vt:lpstr>
      <vt:lpstr>Presentazione standard di PowerPoint</vt:lpstr>
      <vt:lpstr>Presentazione standard di PowerPoint</vt:lpstr>
      <vt:lpstr>Pixelizzation: from mm to pixels</vt:lpstr>
      <vt:lpstr>Lens distortion compensation</vt:lpstr>
      <vt:lpstr>Camera calibration: intrinsic parameters</vt:lpstr>
      <vt:lpstr>Monoscopic localization of objects</vt:lpstr>
      <vt:lpstr>Presentazione standard di PowerPoint</vt:lpstr>
      <vt:lpstr>Puntualizzazione…</vt:lpstr>
      <vt:lpstr>Presentazione standard di PowerPoint</vt:lpstr>
      <vt:lpstr>Presentazione standard di PowerPoint</vt:lpstr>
      <vt:lpstr>Stereo triangulation</vt:lpstr>
      <vt:lpstr>Infrared tracking systems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Vincenzo Ferrari</dc:creator>
  <cp:lastModifiedBy>Vincenzo Ferrari</cp:lastModifiedBy>
  <cp:revision>155</cp:revision>
  <dcterms:created xsi:type="dcterms:W3CDTF">2014-03-27T06:38:32Z</dcterms:created>
  <dcterms:modified xsi:type="dcterms:W3CDTF">2021-03-26T10:23:31Z</dcterms:modified>
</cp:coreProperties>
</file>